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9" r:id="rId2"/>
    <p:sldId id="299" r:id="rId3"/>
    <p:sldId id="286" r:id="rId4"/>
    <p:sldId id="272" r:id="rId5"/>
    <p:sldId id="256" r:id="rId6"/>
    <p:sldId id="260" r:id="rId7"/>
    <p:sldId id="262" r:id="rId8"/>
    <p:sldId id="295" r:id="rId9"/>
    <p:sldId id="290" r:id="rId10"/>
    <p:sldId id="261" r:id="rId11"/>
    <p:sldId id="263" r:id="rId12"/>
    <p:sldId id="277" r:id="rId13"/>
    <p:sldId id="278" r:id="rId14"/>
    <p:sldId id="279" r:id="rId15"/>
    <p:sldId id="275" r:id="rId16"/>
    <p:sldId id="265" r:id="rId17"/>
    <p:sldId id="297" r:id="rId18"/>
    <p:sldId id="284" r:id="rId19"/>
    <p:sldId id="268" r:id="rId20"/>
    <p:sldId id="274" r:id="rId21"/>
    <p:sldId id="296" r:id="rId22"/>
    <p:sldId id="280" r:id="rId23"/>
    <p:sldId id="293" r:id="rId24"/>
    <p:sldId id="298" r:id="rId25"/>
    <p:sldId id="294" r:id="rId26"/>
    <p:sldId id="281" r:id="rId27"/>
    <p:sldId id="282" r:id="rId28"/>
    <p:sldId id="28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chen Rivoi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86629" autoAdjust="0"/>
  </p:normalViewPr>
  <p:slideViewPr>
    <p:cSldViewPr snapToGrid="0">
      <p:cViewPr varScale="1">
        <p:scale>
          <a:sx n="103" d="100"/>
          <a:sy n="103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D093B-8A5B-4C5B-B747-FC189703ED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730EE-F316-4A6B-8A3E-EDAB1C91C9AA}">
      <dgm:prSet custT="1"/>
      <dgm:spPr>
        <a:solidFill>
          <a:schemeClr val="accent2"/>
        </a:solidFill>
      </dgm:spPr>
      <dgm:t>
        <a:bodyPr/>
        <a:lstStyle/>
        <a:p>
          <a:r>
            <a:rPr lang="de-DE" sz="1800" b="1" dirty="0">
              <a:solidFill>
                <a:srgbClr val="FFFF00"/>
              </a:solidFill>
            </a:rPr>
            <a:t>… leisten wir gemeinsam einen aktiven Beitrag zum Klimaschutz – wie 95.800 qm Wald.</a:t>
          </a:r>
          <a:endParaRPr lang="en-US" sz="1800" dirty="0">
            <a:solidFill>
              <a:srgbClr val="FFFF00"/>
            </a:solidFill>
          </a:endParaRPr>
        </a:p>
      </dgm:t>
    </dgm:pt>
    <dgm:pt modelId="{17DC21B3-D275-44C6-8FC2-8C7D900B49B6}" type="parTrans" cxnId="{FFB60917-3B65-485C-8A40-19FC9ACE7B6D}">
      <dgm:prSet/>
      <dgm:spPr/>
      <dgm:t>
        <a:bodyPr/>
        <a:lstStyle/>
        <a:p>
          <a:endParaRPr lang="en-US" sz="1800"/>
        </a:p>
      </dgm:t>
    </dgm:pt>
    <dgm:pt modelId="{C66C5160-2D8C-40BA-808E-0002222973D1}" type="sibTrans" cxnId="{FFB60917-3B65-485C-8A40-19FC9ACE7B6D}">
      <dgm:prSet/>
      <dgm:spPr/>
      <dgm:t>
        <a:bodyPr/>
        <a:lstStyle/>
        <a:p>
          <a:endParaRPr lang="en-US" sz="1800"/>
        </a:p>
      </dgm:t>
    </dgm:pt>
    <dgm:pt modelId="{8B073375-E48E-48E9-94B9-F6D742DD80D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 sz="1800" dirty="0">
              <a:solidFill>
                <a:schemeClr val="tx1"/>
              </a:solidFill>
            </a:rPr>
            <a:t>… werden wir unabhängiger von Gas und Kohle.</a:t>
          </a:r>
          <a:endParaRPr lang="en-US" sz="1800" dirty="0">
            <a:solidFill>
              <a:schemeClr val="tx1"/>
            </a:solidFill>
          </a:endParaRPr>
        </a:p>
      </dgm:t>
    </dgm:pt>
    <dgm:pt modelId="{852E4D93-8532-4C7A-A54B-65AF0A052090}" type="parTrans" cxnId="{65C83A79-06E7-47C0-AEA3-5615B76E0746}">
      <dgm:prSet/>
      <dgm:spPr/>
      <dgm:t>
        <a:bodyPr/>
        <a:lstStyle/>
        <a:p>
          <a:endParaRPr lang="en-US" sz="1800"/>
        </a:p>
      </dgm:t>
    </dgm:pt>
    <dgm:pt modelId="{5754486B-BA66-44D6-AE86-E46CC8C0B0A0}" type="sibTrans" cxnId="{65C83A79-06E7-47C0-AEA3-5615B76E0746}">
      <dgm:prSet/>
      <dgm:spPr/>
      <dgm:t>
        <a:bodyPr/>
        <a:lstStyle/>
        <a:p>
          <a:endParaRPr lang="en-US" sz="1800"/>
        </a:p>
      </dgm:t>
    </dgm:pt>
    <dgm:pt modelId="{A2B4DA64-5C2F-4AD8-817C-8D92B60CD7D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… </a:t>
          </a:r>
          <a:r>
            <a:rPr lang="en-US" sz="1800" dirty="0" err="1">
              <a:solidFill>
                <a:schemeClr val="tx1"/>
              </a:solidFill>
            </a:rPr>
            <a:t>wird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unser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Strompreis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sofort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etwas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niedrigerer</a:t>
          </a:r>
          <a:r>
            <a:rPr lang="en-US" sz="1800" dirty="0">
              <a:solidFill>
                <a:schemeClr val="tx1"/>
              </a:solidFill>
            </a:rPr>
            <a:t>.</a:t>
          </a:r>
          <a:endParaRPr lang="en-US" sz="1800" dirty="0"/>
        </a:p>
      </dgm:t>
    </dgm:pt>
    <dgm:pt modelId="{5A694A55-E1E5-4F40-8F1E-73F3555BACCB}" type="parTrans" cxnId="{03E6A82F-70F4-4ECF-A9E4-C8830EE55ED2}">
      <dgm:prSet/>
      <dgm:spPr/>
      <dgm:t>
        <a:bodyPr/>
        <a:lstStyle/>
        <a:p>
          <a:endParaRPr lang="en-US" sz="1800"/>
        </a:p>
      </dgm:t>
    </dgm:pt>
    <dgm:pt modelId="{69043689-9E1A-4549-8876-43F87ACCA6A3}" type="sibTrans" cxnId="{03E6A82F-70F4-4ECF-A9E4-C8830EE55ED2}">
      <dgm:prSet/>
      <dgm:spPr/>
      <dgm:t>
        <a:bodyPr/>
        <a:lstStyle/>
        <a:p>
          <a:endParaRPr lang="en-US" sz="1800"/>
        </a:p>
      </dgm:t>
    </dgm:pt>
    <dgm:pt modelId="{352A35FC-D734-4395-8A80-DCB2C739320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 sz="1800">
              <a:solidFill>
                <a:schemeClr val="tx1"/>
              </a:solidFill>
            </a:rPr>
            <a:t>… </a:t>
          </a:r>
          <a:r>
            <a:rPr lang="de-DE" sz="1800" dirty="0">
              <a:solidFill>
                <a:schemeClr val="tx1"/>
              </a:solidFill>
            </a:rPr>
            <a:t>müssen die Wohnungen kein Geld vorstrecken.</a:t>
          </a:r>
          <a:endParaRPr lang="en-US" sz="1800" dirty="0">
            <a:solidFill>
              <a:schemeClr val="tx1"/>
            </a:solidFill>
          </a:endParaRPr>
        </a:p>
      </dgm:t>
    </dgm:pt>
    <dgm:pt modelId="{39F08DBF-F6CD-4772-878F-6116E6CB0E2C}" type="parTrans" cxnId="{AD73C588-A093-4E60-AF1C-1EE564B55BFF}">
      <dgm:prSet/>
      <dgm:spPr/>
      <dgm:t>
        <a:bodyPr/>
        <a:lstStyle/>
        <a:p>
          <a:endParaRPr lang="en-US"/>
        </a:p>
      </dgm:t>
    </dgm:pt>
    <dgm:pt modelId="{BB60281C-DED4-4326-A75F-4A401EDDBD14}" type="sibTrans" cxnId="{AD73C588-A093-4E60-AF1C-1EE564B55BFF}">
      <dgm:prSet/>
      <dgm:spPr/>
      <dgm:t>
        <a:bodyPr/>
        <a:lstStyle/>
        <a:p>
          <a:endParaRPr lang="en-US"/>
        </a:p>
      </dgm:t>
    </dgm:pt>
    <dgm:pt modelId="{84831DA1-D463-4F43-BE59-35040397570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… </a:t>
          </a:r>
          <a:r>
            <a:rPr lang="en-US" sz="1800" dirty="0" err="1">
              <a:solidFill>
                <a:schemeClr val="tx1"/>
              </a:solidFill>
            </a:rPr>
            <a:t>steigern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wir</a:t>
          </a:r>
          <a:r>
            <a:rPr lang="en-US" sz="1800" dirty="0">
              <a:solidFill>
                <a:schemeClr val="tx1"/>
              </a:solidFill>
            </a:rPr>
            <a:t> den Wert </a:t>
          </a:r>
          <a:r>
            <a:rPr lang="en-US" sz="1800" dirty="0" err="1">
              <a:solidFill>
                <a:schemeClr val="tx1"/>
              </a:solidFill>
            </a:rPr>
            <a:t>unserer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Wohnungen</a:t>
          </a:r>
          <a:r>
            <a:rPr lang="en-US" sz="1800" dirty="0">
              <a:solidFill>
                <a:schemeClr val="tx1"/>
              </a:solidFill>
            </a:rPr>
            <a:t>.</a:t>
          </a:r>
        </a:p>
      </dgm:t>
    </dgm:pt>
    <dgm:pt modelId="{B3160383-9559-49E1-B50A-92AC173DA442}" type="parTrans" cxnId="{FA849685-FCEB-4894-8411-3C9C66106FA7}">
      <dgm:prSet/>
      <dgm:spPr/>
      <dgm:t>
        <a:bodyPr/>
        <a:lstStyle/>
        <a:p>
          <a:endParaRPr lang="en-US"/>
        </a:p>
      </dgm:t>
    </dgm:pt>
    <dgm:pt modelId="{3FD43032-BC85-4B16-B3C3-CAE722B84EFC}" type="sibTrans" cxnId="{FA849685-FCEB-4894-8411-3C9C66106FA7}">
      <dgm:prSet/>
      <dgm:spPr/>
      <dgm:t>
        <a:bodyPr/>
        <a:lstStyle/>
        <a:p>
          <a:endParaRPr lang="en-US"/>
        </a:p>
      </dgm:t>
    </dgm:pt>
    <dgm:pt modelId="{41336309-7CE5-4111-AD88-3CC89DDE138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>
              <a:solidFill>
                <a:schemeClr val="tx1"/>
              </a:solidFill>
            </a:rPr>
            <a:t>… </a:t>
          </a:r>
          <a:r>
            <a:rPr lang="en-US" sz="1800" dirty="0" err="1">
              <a:solidFill>
                <a:schemeClr val="tx1"/>
              </a:solidFill>
            </a:rPr>
            <a:t>können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wir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keine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Stromausfälle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überbrücken</a:t>
          </a:r>
          <a:r>
            <a:rPr lang="en-US" sz="1800" dirty="0">
              <a:solidFill>
                <a:schemeClr val="tx1"/>
              </a:solidFill>
            </a:rPr>
            <a:t>.</a:t>
          </a:r>
        </a:p>
      </dgm:t>
    </dgm:pt>
    <dgm:pt modelId="{7A4AEF1D-46AF-4BAE-AFCD-4F631A6B74FE}" type="parTrans" cxnId="{57CCA935-9646-485A-97B8-1CEA02F355BC}">
      <dgm:prSet/>
      <dgm:spPr/>
      <dgm:t>
        <a:bodyPr/>
        <a:lstStyle/>
        <a:p>
          <a:endParaRPr lang="en-US"/>
        </a:p>
      </dgm:t>
    </dgm:pt>
    <dgm:pt modelId="{E1656A55-2F74-465A-92CD-815C4AC4EE65}" type="sibTrans" cxnId="{57CCA935-9646-485A-97B8-1CEA02F355BC}">
      <dgm:prSet/>
      <dgm:spPr/>
      <dgm:t>
        <a:bodyPr/>
        <a:lstStyle/>
        <a:p>
          <a:endParaRPr lang="en-US"/>
        </a:p>
      </dgm:t>
    </dgm:pt>
    <dgm:pt modelId="{8436679A-F8CD-44F0-9E4A-665E1550AC56}" type="pres">
      <dgm:prSet presAssocID="{46FD093B-8A5B-4C5B-B747-FC189703EDE6}" presName="linear" presStyleCnt="0">
        <dgm:presLayoutVars>
          <dgm:animLvl val="lvl"/>
          <dgm:resizeHandles val="exact"/>
        </dgm:presLayoutVars>
      </dgm:prSet>
      <dgm:spPr/>
    </dgm:pt>
    <dgm:pt modelId="{7EEF8FC2-00CC-44BE-8FA8-8D4DC8CB9148}" type="pres">
      <dgm:prSet presAssocID="{AEE730EE-F316-4A6B-8A3E-EDAB1C91C9A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33F68D5-6ECB-4D51-935A-24917C58AC70}" type="pres">
      <dgm:prSet presAssocID="{C66C5160-2D8C-40BA-808E-0002222973D1}" presName="spacer" presStyleCnt="0"/>
      <dgm:spPr/>
    </dgm:pt>
    <dgm:pt modelId="{D88CA3EC-E1DA-43E9-9B05-E9310B0D5917}" type="pres">
      <dgm:prSet presAssocID="{8B073375-E48E-48E9-94B9-F6D742DD80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D9FA191-D3F2-4CC2-97AE-92869742AB6F}" type="pres">
      <dgm:prSet presAssocID="{5754486B-BA66-44D6-AE86-E46CC8C0B0A0}" presName="spacer" presStyleCnt="0"/>
      <dgm:spPr/>
    </dgm:pt>
    <dgm:pt modelId="{C4A1E10A-A8B0-4BCB-BC62-BD8223A08914}" type="pres">
      <dgm:prSet presAssocID="{41336309-7CE5-4111-AD88-3CC89DDE138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5455AFB-F23A-4DCE-B1D4-6BC6BE88AB4E}" type="pres">
      <dgm:prSet presAssocID="{E1656A55-2F74-465A-92CD-815C4AC4EE65}" presName="spacer" presStyleCnt="0"/>
      <dgm:spPr/>
    </dgm:pt>
    <dgm:pt modelId="{F0028690-CCD3-4442-8EA7-C4042B6CB592}" type="pres">
      <dgm:prSet presAssocID="{352A35FC-D734-4395-8A80-DCB2C739320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0C7134-3132-4940-8C05-731E761AA692}" type="pres">
      <dgm:prSet presAssocID="{BB60281C-DED4-4326-A75F-4A401EDDBD14}" presName="spacer" presStyleCnt="0"/>
      <dgm:spPr/>
    </dgm:pt>
    <dgm:pt modelId="{4B428D51-835A-4B36-9333-8FAF581CCC93}" type="pres">
      <dgm:prSet presAssocID="{A2B4DA64-5C2F-4AD8-817C-8D92B60CD7D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22C3F79-CFBA-41B1-817B-C2EB50752124}" type="pres">
      <dgm:prSet presAssocID="{69043689-9E1A-4549-8876-43F87ACCA6A3}" presName="spacer" presStyleCnt="0"/>
      <dgm:spPr/>
    </dgm:pt>
    <dgm:pt modelId="{07F21771-03CA-4CCE-8D7B-BE476463A0A9}" type="pres">
      <dgm:prSet presAssocID="{84831DA1-D463-4F43-BE59-35040397570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FB60917-3B65-485C-8A40-19FC9ACE7B6D}" srcId="{46FD093B-8A5B-4C5B-B747-FC189703EDE6}" destId="{AEE730EE-F316-4A6B-8A3E-EDAB1C91C9AA}" srcOrd="0" destOrd="0" parTransId="{17DC21B3-D275-44C6-8FC2-8C7D900B49B6}" sibTransId="{C66C5160-2D8C-40BA-808E-0002222973D1}"/>
    <dgm:cxn modelId="{69B35928-ABBD-4B82-869D-22BF72FA5754}" type="presOf" srcId="{8B073375-E48E-48E9-94B9-F6D742DD80D6}" destId="{D88CA3EC-E1DA-43E9-9B05-E9310B0D5917}" srcOrd="0" destOrd="0" presId="urn:microsoft.com/office/officeart/2005/8/layout/vList2"/>
    <dgm:cxn modelId="{03E6A82F-70F4-4ECF-A9E4-C8830EE55ED2}" srcId="{46FD093B-8A5B-4C5B-B747-FC189703EDE6}" destId="{A2B4DA64-5C2F-4AD8-817C-8D92B60CD7DA}" srcOrd="4" destOrd="0" parTransId="{5A694A55-E1E5-4F40-8F1E-73F3555BACCB}" sibTransId="{69043689-9E1A-4549-8876-43F87ACCA6A3}"/>
    <dgm:cxn modelId="{57CCA935-9646-485A-97B8-1CEA02F355BC}" srcId="{46FD093B-8A5B-4C5B-B747-FC189703EDE6}" destId="{41336309-7CE5-4111-AD88-3CC89DDE1380}" srcOrd="2" destOrd="0" parTransId="{7A4AEF1D-46AF-4BAE-AFCD-4F631A6B74FE}" sibTransId="{E1656A55-2F74-465A-92CD-815C4AC4EE65}"/>
    <dgm:cxn modelId="{B1366D77-4488-462F-A11B-12060E5F1470}" type="presOf" srcId="{46FD093B-8A5B-4C5B-B747-FC189703EDE6}" destId="{8436679A-F8CD-44F0-9E4A-665E1550AC56}" srcOrd="0" destOrd="0" presId="urn:microsoft.com/office/officeart/2005/8/layout/vList2"/>
    <dgm:cxn modelId="{65C83A79-06E7-47C0-AEA3-5615B76E0746}" srcId="{46FD093B-8A5B-4C5B-B747-FC189703EDE6}" destId="{8B073375-E48E-48E9-94B9-F6D742DD80D6}" srcOrd="1" destOrd="0" parTransId="{852E4D93-8532-4C7A-A54B-65AF0A052090}" sibTransId="{5754486B-BA66-44D6-AE86-E46CC8C0B0A0}"/>
    <dgm:cxn modelId="{2B59957B-866C-4758-B6B2-7C0AE17F99F8}" type="presOf" srcId="{352A35FC-D734-4395-8A80-DCB2C7393202}" destId="{F0028690-CCD3-4442-8EA7-C4042B6CB592}" srcOrd="0" destOrd="0" presId="urn:microsoft.com/office/officeart/2005/8/layout/vList2"/>
    <dgm:cxn modelId="{FA849685-FCEB-4894-8411-3C9C66106FA7}" srcId="{46FD093B-8A5B-4C5B-B747-FC189703EDE6}" destId="{84831DA1-D463-4F43-BE59-35040397570E}" srcOrd="5" destOrd="0" parTransId="{B3160383-9559-49E1-B50A-92AC173DA442}" sibTransId="{3FD43032-BC85-4B16-B3C3-CAE722B84EFC}"/>
    <dgm:cxn modelId="{AD73C588-A093-4E60-AF1C-1EE564B55BFF}" srcId="{46FD093B-8A5B-4C5B-B747-FC189703EDE6}" destId="{352A35FC-D734-4395-8A80-DCB2C7393202}" srcOrd="3" destOrd="0" parTransId="{39F08DBF-F6CD-4772-878F-6116E6CB0E2C}" sibTransId="{BB60281C-DED4-4326-A75F-4A401EDDBD14}"/>
    <dgm:cxn modelId="{6A83B399-63F8-4407-8882-AE2A22BDF545}" type="presOf" srcId="{AEE730EE-F316-4A6B-8A3E-EDAB1C91C9AA}" destId="{7EEF8FC2-00CC-44BE-8FA8-8D4DC8CB9148}" srcOrd="0" destOrd="0" presId="urn:microsoft.com/office/officeart/2005/8/layout/vList2"/>
    <dgm:cxn modelId="{22D9D49B-A403-48BB-BE57-34E423201F8A}" type="presOf" srcId="{41336309-7CE5-4111-AD88-3CC89DDE1380}" destId="{C4A1E10A-A8B0-4BCB-BC62-BD8223A08914}" srcOrd="0" destOrd="0" presId="urn:microsoft.com/office/officeart/2005/8/layout/vList2"/>
    <dgm:cxn modelId="{6152F7A8-1815-487A-8D14-C6F8C5E8AE85}" type="presOf" srcId="{84831DA1-D463-4F43-BE59-35040397570E}" destId="{07F21771-03CA-4CCE-8D7B-BE476463A0A9}" srcOrd="0" destOrd="0" presId="urn:microsoft.com/office/officeart/2005/8/layout/vList2"/>
    <dgm:cxn modelId="{5DF8DEE3-E0F5-4312-AA92-ECE8F34250B0}" type="presOf" srcId="{A2B4DA64-5C2F-4AD8-817C-8D92B60CD7DA}" destId="{4B428D51-835A-4B36-9333-8FAF581CCC93}" srcOrd="0" destOrd="0" presId="urn:microsoft.com/office/officeart/2005/8/layout/vList2"/>
    <dgm:cxn modelId="{FADE456A-7BEE-417C-B823-C81213527004}" type="presParOf" srcId="{8436679A-F8CD-44F0-9E4A-665E1550AC56}" destId="{7EEF8FC2-00CC-44BE-8FA8-8D4DC8CB9148}" srcOrd="0" destOrd="0" presId="urn:microsoft.com/office/officeart/2005/8/layout/vList2"/>
    <dgm:cxn modelId="{91414A9D-63A2-45F2-B495-B04CB1BCA0EA}" type="presParOf" srcId="{8436679A-F8CD-44F0-9E4A-665E1550AC56}" destId="{833F68D5-6ECB-4D51-935A-24917C58AC70}" srcOrd="1" destOrd="0" presId="urn:microsoft.com/office/officeart/2005/8/layout/vList2"/>
    <dgm:cxn modelId="{E236C0CE-BAC7-4F27-B61D-7D7B301B30D9}" type="presParOf" srcId="{8436679A-F8CD-44F0-9E4A-665E1550AC56}" destId="{D88CA3EC-E1DA-43E9-9B05-E9310B0D5917}" srcOrd="2" destOrd="0" presId="urn:microsoft.com/office/officeart/2005/8/layout/vList2"/>
    <dgm:cxn modelId="{38A454E6-962F-4EA3-979A-05F9CE73AE19}" type="presParOf" srcId="{8436679A-F8CD-44F0-9E4A-665E1550AC56}" destId="{4D9FA191-D3F2-4CC2-97AE-92869742AB6F}" srcOrd="3" destOrd="0" presId="urn:microsoft.com/office/officeart/2005/8/layout/vList2"/>
    <dgm:cxn modelId="{31DB38C9-9D77-4D5B-B755-7C83C30B512B}" type="presParOf" srcId="{8436679A-F8CD-44F0-9E4A-665E1550AC56}" destId="{C4A1E10A-A8B0-4BCB-BC62-BD8223A08914}" srcOrd="4" destOrd="0" presId="urn:microsoft.com/office/officeart/2005/8/layout/vList2"/>
    <dgm:cxn modelId="{DDDF94D0-9286-4C5D-B7A8-D86458B75AA3}" type="presParOf" srcId="{8436679A-F8CD-44F0-9E4A-665E1550AC56}" destId="{A5455AFB-F23A-4DCE-B1D4-6BC6BE88AB4E}" srcOrd="5" destOrd="0" presId="urn:microsoft.com/office/officeart/2005/8/layout/vList2"/>
    <dgm:cxn modelId="{57D4FA09-37C2-4279-90B3-3639E7A5E46F}" type="presParOf" srcId="{8436679A-F8CD-44F0-9E4A-665E1550AC56}" destId="{F0028690-CCD3-4442-8EA7-C4042B6CB592}" srcOrd="6" destOrd="0" presId="urn:microsoft.com/office/officeart/2005/8/layout/vList2"/>
    <dgm:cxn modelId="{B4DC10DA-1D3F-4248-BFDA-0F5C0691DFBC}" type="presParOf" srcId="{8436679A-F8CD-44F0-9E4A-665E1550AC56}" destId="{E00C7134-3132-4940-8C05-731E761AA692}" srcOrd="7" destOrd="0" presId="urn:microsoft.com/office/officeart/2005/8/layout/vList2"/>
    <dgm:cxn modelId="{F62B99C3-2570-418C-B92E-F84073682F8B}" type="presParOf" srcId="{8436679A-F8CD-44F0-9E4A-665E1550AC56}" destId="{4B428D51-835A-4B36-9333-8FAF581CCC93}" srcOrd="8" destOrd="0" presId="urn:microsoft.com/office/officeart/2005/8/layout/vList2"/>
    <dgm:cxn modelId="{5C380CA3-7C6A-4DCB-93DB-4EF4C3533E04}" type="presParOf" srcId="{8436679A-F8CD-44F0-9E4A-665E1550AC56}" destId="{622C3F79-CFBA-41B1-817B-C2EB50752124}" srcOrd="9" destOrd="0" presId="urn:microsoft.com/office/officeart/2005/8/layout/vList2"/>
    <dgm:cxn modelId="{C083BF49-89F1-42CB-A4D7-19B891DB54AA}" type="presParOf" srcId="{8436679A-F8CD-44F0-9E4A-665E1550AC56}" destId="{07F21771-03CA-4CCE-8D7B-BE476463A0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D6E07-B531-405B-981C-29B931FF1CE8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0125CBF-BEF4-4BAA-9E6A-DFF1B6308883}">
      <dgm:prSet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de-DE" sz="1800" dirty="0">
              <a:solidFill>
                <a:schemeClr val="tx1"/>
              </a:solidFill>
            </a:rPr>
            <a:t>Pro Jahr </a:t>
          </a:r>
          <a:r>
            <a:rPr lang="de-DE" sz="1800" dirty="0">
              <a:solidFill>
                <a:srgbClr val="FFFF00"/>
              </a:solidFill>
            </a:rPr>
            <a:t>84.040 kWh </a:t>
          </a:r>
          <a:r>
            <a:rPr lang="de-DE" sz="1800" dirty="0">
              <a:solidFill>
                <a:schemeClr val="tx1"/>
              </a:solidFill>
            </a:rPr>
            <a:t>mehr grüner Strom.</a:t>
          </a:r>
          <a:endParaRPr lang="en-US" sz="1800" dirty="0">
            <a:solidFill>
              <a:schemeClr val="tx1"/>
            </a:solidFill>
          </a:endParaRPr>
        </a:p>
      </dgm:t>
    </dgm:pt>
    <dgm:pt modelId="{DB3036E1-0D1A-4AFD-A093-321F17DAB987}" type="parTrans" cxnId="{83E02EB0-ACB4-4779-830E-B75B51BE3FCE}">
      <dgm:prSet/>
      <dgm:spPr/>
      <dgm:t>
        <a:bodyPr/>
        <a:lstStyle/>
        <a:p>
          <a:endParaRPr lang="en-US"/>
        </a:p>
      </dgm:t>
    </dgm:pt>
    <dgm:pt modelId="{683A8911-99E7-4954-82CE-62E3819A101F}" type="sibTrans" cxnId="{83E02EB0-ACB4-4779-830E-B75B51BE3FCE}">
      <dgm:prSet/>
      <dgm:spPr/>
      <dgm:t>
        <a:bodyPr/>
        <a:lstStyle/>
        <a:p>
          <a:endParaRPr lang="en-US"/>
        </a:p>
      </dgm:t>
    </dgm:pt>
    <dgm:pt modelId="{2B781F77-69D9-4C7F-B14C-14C59CF753F8}">
      <dgm:prSet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de-DE" sz="1800" dirty="0"/>
            <a:t>Pro Jahr </a:t>
          </a:r>
          <a:r>
            <a:rPr lang="de-DE" sz="1800" dirty="0">
              <a:solidFill>
                <a:srgbClr val="FFFF00"/>
              </a:solidFill>
            </a:rPr>
            <a:t>57,5 Tonnen </a:t>
          </a:r>
          <a:r>
            <a:rPr lang="de-DE" sz="1800" dirty="0"/>
            <a:t>weniger </a:t>
          </a:r>
          <a:r>
            <a:rPr lang="de-DE" sz="1800" dirty="0">
              <a:solidFill>
                <a:schemeClr val="tx1"/>
              </a:solidFill>
            </a:rPr>
            <a:t>CO</a:t>
          </a:r>
          <a:r>
            <a:rPr lang="de-DE" sz="1400" dirty="0">
              <a:solidFill>
                <a:schemeClr val="tx1"/>
              </a:solidFill>
            </a:rPr>
            <a:t>2</a:t>
          </a:r>
          <a:r>
            <a:rPr lang="de-DE" sz="1800" dirty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26F60B39-DCAB-4ECF-9D5A-26A955630F79}" type="parTrans" cxnId="{7A393113-5D85-4B2A-93D5-D7AA59F5620E}">
      <dgm:prSet/>
      <dgm:spPr/>
      <dgm:t>
        <a:bodyPr/>
        <a:lstStyle/>
        <a:p>
          <a:endParaRPr lang="en-US"/>
        </a:p>
      </dgm:t>
    </dgm:pt>
    <dgm:pt modelId="{0B22C1C4-B68C-44C2-8983-DF39E5267187}" type="sibTrans" cxnId="{7A393113-5D85-4B2A-93D5-D7AA59F5620E}">
      <dgm:prSet/>
      <dgm:spPr/>
      <dgm:t>
        <a:bodyPr/>
        <a:lstStyle/>
        <a:p>
          <a:endParaRPr lang="en-US"/>
        </a:p>
      </dgm:t>
    </dgm:pt>
    <dgm:pt modelId="{11341830-F513-4DD1-BA00-6F8087E9AD02}">
      <dgm:prSet custT="1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de-DE" sz="1800" dirty="0"/>
            <a:t>Wi</a:t>
          </a:r>
          <a:r>
            <a:rPr lang="de-DE" sz="1800" dirty="0">
              <a:solidFill>
                <a:schemeClr val="tx1"/>
              </a:solidFill>
            </a:rPr>
            <a:t>e </a:t>
          </a:r>
          <a:r>
            <a:rPr lang="de-DE" sz="1800" dirty="0">
              <a:solidFill>
                <a:srgbClr val="FFFF00"/>
              </a:solidFill>
            </a:rPr>
            <a:t>95.800 Wald </a:t>
          </a:r>
          <a:r>
            <a:rPr lang="de-DE" sz="1800" dirty="0">
              <a:solidFill>
                <a:schemeClr val="tx1"/>
              </a:solidFill>
            </a:rPr>
            <a:t>(15,6 x StadtWerk Fläche).</a:t>
          </a:r>
          <a:endParaRPr lang="en-US" sz="1800" dirty="0">
            <a:solidFill>
              <a:schemeClr val="tx1"/>
            </a:solidFill>
          </a:endParaRPr>
        </a:p>
      </dgm:t>
    </dgm:pt>
    <dgm:pt modelId="{17A1D6B4-CBC8-41B8-B459-376212CDFBD2}" type="parTrans" cxnId="{328B4CBC-55C6-41C7-9B41-AE6D159336ED}">
      <dgm:prSet/>
      <dgm:spPr/>
      <dgm:t>
        <a:bodyPr/>
        <a:lstStyle/>
        <a:p>
          <a:endParaRPr lang="en-US"/>
        </a:p>
      </dgm:t>
    </dgm:pt>
    <dgm:pt modelId="{E4C59912-35B0-44CE-A48D-C03BB5AECA85}" type="sibTrans" cxnId="{328B4CBC-55C6-41C7-9B41-AE6D159336ED}">
      <dgm:prSet/>
      <dgm:spPr/>
      <dgm:t>
        <a:bodyPr/>
        <a:lstStyle/>
        <a:p>
          <a:endParaRPr lang="en-US"/>
        </a:p>
      </dgm:t>
    </dgm:pt>
    <dgm:pt modelId="{A1C146C3-9ED6-40F8-AF72-0AF6943AF911}" type="pres">
      <dgm:prSet presAssocID="{F0BD6E07-B531-405B-981C-29B931FF1CE8}" presName="linear" presStyleCnt="0">
        <dgm:presLayoutVars>
          <dgm:animLvl val="lvl"/>
          <dgm:resizeHandles val="exact"/>
        </dgm:presLayoutVars>
      </dgm:prSet>
      <dgm:spPr/>
    </dgm:pt>
    <dgm:pt modelId="{2DB4D097-3EBA-4F12-9C2C-1B791B19A8AF}" type="pres">
      <dgm:prSet presAssocID="{10125CBF-BEF4-4BAA-9E6A-DFF1B63088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B1D1C0-FCD4-43A5-AC80-9109BA6440EA}" type="pres">
      <dgm:prSet presAssocID="{683A8911-99E7-4954-82CE-62E3819A101F}" presName="spacer" presStyleCnt="0"/>
      <dgm:spPr/>
    </dgm:pt>
    <dgm:pt modelId="{4AE76310-1E63-4B8D-9E54-F72FD0DDC6C2}" type="pres">
      <dgm:prSet presAssocID="{2B781F77-69D9-4C7F-B14C-14C59CF753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68329E-4249-4F9A-8DAD-E6AB05FCFBAD}" type="pres">
      <dgm:prSet presAssocID="{0B22C1C4-B68C-44C2-8983-DF39E5267187}" presName="spacer" presStyleCnt="0"/>
      <dgm:spPr/>
    </dgm:pt>
    <dgm:pt modelId="{591487C1-243A-41CE-AA0C-849FAB9AB9B6}" type="pres">
      <dgm:prSet presAssocID="{11341830-F513-4DD1-BA00-6F8087E9AD02}" presName="parentText" presStyleLbl="node1" presStyleIdx="2" presStyleCnt="3" custLinFactNeighborX="-642">
        <dgm:presLayoutVars>
          <dgm:chMax val="0"/>
          <dgm:bulletEnabled val="1"/>
        </dgm:presLayoutVars>
      </dgm:prSet>
      <dgm:spPr/>
    </dgm:pt>
  </dgm:ptLst>
  <dgm:cxnLst>
    <dgm:cxn modelId="{200CC90A-24A9-434A-A3C6-77A999825BF5}" type="presOf" srcId="{F0BD6E07-B531-405B-981C-29B931FF1CE8}" destId="{A1C146C3-9ED6-40F8-AF72-0AF6943AF911}" srcOrd="0" destOrd="0" presId="urn:microsoft.com/office/officeart/2005/8/layout/vList2"/>
    <dgm:cxn modelId="{7A393113-5D85-4B2A-93D5-D7AA59F5620E}" srcId="{F0BD6E07-B531-405B-981C-29B931FF1CE8}" destId="{2B781F77-69D9-4C7F-B14C-14C59CF753F8}" srcOrd="1" destOrd="0" parTransId="{26F60B39-DCAB-4ECF-9D5A-26A955630F79}" sibTransId="{0B22C1C4-B68C-44C2-8983-DF39E5267187}"/>
    <dgm:cxn modelId="{860D8521-A5BC-4108-B624-38CA888F0599}" type="presOf" srcId="{11341830-F513-4DD1-BA00-6F8087E9AD02}" destId="{591487C1-243A-41CE-AA0C-849FAB9AB9B6}" srcOrd="0" destOrd="0" presId="urn:microsoft.com/office/officeart/2005/8/layout/vList2"/>
    <dgm:cxn modelId="{7BE46479-7A9C-4542-A32B-898161AA075F}" type="presOf" srcId="{2B781F77-69D9-4C7F-B14C-14C59CF753F8}" destId="{4AE76310-1E63-4B8D-9E54-F72FD0DDC6C2}" srcOrd="0" destOrd="0" presId="urn:microsoft.com/office/officeart/2005/8/layout/vList2"/>
    <dgm:cxn modelId="{768CF9AC-0D55-4BD8-B4EB-390F8E36F631}" type="presOf" srcId="{10125CBF-BEF4-4BAA-9E6A-DFF1B6308883}" destId="{2DB4D097-3EBA-4F12-9C2C-1B791B19A8AF}" srcOrd="0" destOrd="0" presId="urn:microsoft.com/office/officeart/2005/8/layout/vList2"/>
    <dgm:cxn modelId="{83E02EB0-ACB4-4779-830E-B75B51BE3FCE}" srcId="{F0BD6E07-B531-405B-981C-29B931FF1CE8}" destId="{10125CBF-BEF4-4BAA-9E6A-DFF1B6308883}" srcOrd="0" destOrd="0" parTransId="{DB3036E1-0D1A-4AFD-A093-321F17DAB987}" sibTransId="{683A8911-99E7-4954-82CE-62E3819A101F}"/>
    <dgm:cxn modelId="{328B4CBC-55C6-41C7-9B41-AE6D159336ED}" srcId="{F0BD6E07-B531-405B-981C-29B931FF1CE8}" destId="{11341830-F513-4DD1-BA00-6F8087E9AD02}" srcOrd="2" destOrd="0" parTransId="{17A1D6B4-CBC8-41B8-B459-376212CDFBD2}" sibTransId="{E4C59912-35B0-44CE-A48D-C03BB5AECA85}"/>
    <dgm:cxn modelId="{11137AB0-BC58-4C8F-BB5F-51B931C3DC71}" type="presParOf" srcId="{A1C146C3-9ED6-40F8-AF72-0AF6943AF911}" destId="{2DB4D097-3EBA-4F12-9C2C-1B791B19A8AF}" srcOrd="0" destOrd="0" presId="urn:microsoft.com/office/officeart/2005/8/layout/vList2"/>
    <dgm:cxn modelId="{9BDA874E-389E-4D4D-B890-D1FDEFEB2A77}" type="presParOf" srcId="{A1C146C3-9ED6-40F8-AF72-0AF6943AF911}" destId="{42B1D1C0-FCD4-43A5-AC80-9109BA6440EA}" srcOrd="1" destOrd="0" presId="urn:microsoft.com/office/officeart/2005/8/layout/vList2"/>
    <dgm:cxn modelId="{C114501D-064E-4E2F-8106-BFA4213710E8}" type="presParOf" srcId="{A1C146C3-9ED6-40F8-AF72-0AF6943AF911}" destId="{4AE76310-1E63-4B8D-9E54-F72FD0DDC6C2}" srcOrd="2" destOrd="0" presId="urn:microsoft.com/office/officeart/2005/8/layout/vList2"/>
    <dgm:cxn modelId="{DC353A12-FF7C-497B-A129-F9DB99036B7D}" type="presParOf" srcId="{A1C146C3-9ED6-40F8-AF72-0AF6943AF911}" destId="{7A68329E-4249-4F9A-8DAD-E6AB05FCFBAD}" srcOrd="3" destOrd="0" presId="urn:microsoft.com/office/officeart/2005/8/layout/vList2"/>
    <dgm:cxn modelId="{B1C2B8ED-4A81-4506-83C6-4710DA4B50A0}" type="presParOf" srcId="{A1C146C3-9ED6-40F8-AF72-0AF6943AF911}" destId="{591487C1-243A-41CE-AA0C-849FAB9AB9B6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FD093B-8A5B-4C5B-B747-FC189703ED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730EE-F316-4A6B-8A3E-EDAB1C91C9AA}">
      <dgm:prSet custT="1"/>
      <dgm:spPr>
        <a:solidFill>
          <a:schemeClr val="accent2"/>
        </a:solidFill>
      </dgm:spPr>
      <dgm:t>
        <a:bodyPr/>
        <a:lstStyle/>
        <a:p>
          <a:r>
            <a:rPr lang="de-DE" sz="1800" b="1" dirty="0">
              <a:solidFill>
                <a:srgbClr val="FFFF00"/>
              </a:solidFill>
            </a:rPr>
            <a:t>… leisten wir gemeinsam einen aktiven Beitrag zum Klimaschutz – wie 95.800 qm Wald.</a:t>
          </a:r>
          <a:endParaRPr lang="en-US" sz="1800" dirty="0">
            <a:solidFill>
              <a:srgbClr val="FFFF00"/>
            </a:solidFill>
          </a:endParaRPr>
        </a:p>
      </dgm:t>
    </dgm:pt>
    <dgm:pt modelId="{17DC21B3-D275-44C6-8FC2-8C7D900B49B6}" type="parTrans" cxnId="{FFB60917-3B65-485C-8A40-19FC9ACE7B6D}">
      <dgm:prSet/>
      <dgm:spPr/>
      <dgm:t>
        <a:bodyPr/>
        <a:lstStyle/>
        <a:p>
          <a:endParaRPr lang="en-US" sz="1800"/>
        </a:p>
      </dgm:t>
    </dgm:pt>
    <dgm:pt modelId="{C66C5160-2D8C-40BA-808E-0002222973D1}" type="sibTrans" cxnId="{FFB60917-3B65-485C-8A40-19FC9ACE7B6D}">
      <dgm:prSet/>
      <dgm:spPr/>
      <dgm:t>
        <a:bodyPr/>
        <a:lstStyle/>
        <a:p>
          <a:endParaRPr lang="en-US" sz="1800"/>
        </a:p>
      </dgm:t>
    </dgm:pt>
    <dgm:pt modelId="{8B073375-E48E-48E9-94B9-F6D742DD80D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 sz="1800" dirty="0">
              <a:solidFill>
                <a:schemeClr val="tx1"/>
              </a:solidFill>
            </a:rPr>
            <a:t>… werden wir unabhängiger von Gas und Kohle.</a:t>
          </a:r>
          <a:endParaRPr lang="en-US" sz="1800" dirty="0">
            <a:solidFill>
              <a:schemeClr val="tx1"/>
            </a:solidFill>
          </a:endParaRPr>
        </a:p>
      </dgm:t>
    </dgm:pt>
    <dgm:pt modelId="{852E4D93-8532-4C7A-A54B-65AF0A052090}" type="parTrans" cxnId="{65C83A79-06E7-47C0-AEA3-5615B76E0746}">
      <dgm:prSet/>
      <dgm:spPr/>
      <dgm:t>
        <a:bodyPr/>
        <a:lstStyle/>
        <a:p>
          <a:endParaRPr lang="en-US" sz="1800"/>
        </a:p>
      </dgm:t>
    </dgm:pt>
    <dgm:pt modelId="{5754486B-BA66-44D6-AE86-E46CC8C0B0A0}" type="sibTrans" cxnId="{65C83A79-06E7-47C0-AEA3-5615B76E0746}">
      <dgm:prSet/>
      <dgm:spPr/>
      <dgm:t>
        <a:bodyPr/>
        <a:lstStyle/>
        <a:p>
          <a:endParaRPr lang="en-US" sz="1800"/>
        </a:p>
      </dgm:t>
    </dgm:pt>
    <dgm:pt modelId="{A2B4DA64-5C2F-4AD8-817C-8D92B60CD7D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… </a:t>
          </a:r>
          <a:r>
            <a:rPr lang="en-US" sz="1800" dirty="0" err="1">
              <a:solidFill>
                <a:schemeClr val="tx1"/>
              </a:solidFill>
            </a:rPr>
            <a:t>wird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unser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Strompreis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sofort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etwas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niedrigerer</a:t>
          </a:r>
          <a:r>
            <a:rPr lang="en-US" sz="1800" dirty="0">
              <a:solidFill>
                <a:schemeClr val="tx1"/>
              </a:solidFill>
            </a:rPr>
            <a:t>.</a:t>
          </a:r>
          <a:endParaRPr lang="en-US" sz="1800" dirty="0"/>
        </a:p>
      </dgm:t>
    </dgm:pt>
    <dgm:pt modelId="{5A694A55-E1E5-4F40-8F1E-73F3555BACCB}" type="parTrans" cxnId="{03E6A82F-70F4-4ECF-A9E4-C8830EE55ED2}">
      <dgm:prSet/>
      <dgm:spPr/>
      <dgm:t>
        <a:bodyPr/>
        <a:lstStyle/>
        <a:p>
          <a:endParaRPr lang="en-US" sz="1800"/>
        </a:p>
      </dgm:t>
    </dgm:pt>
    <dgm:pt modelId="{69043689-9E1A-4549-8876-43F87ACCA6A3}" type="sibTrans" cxnId="{03E6A82F-70F4-4ECF-A9E4-C8830EE55ED2}">
      <dgm:prSet/>
      <dgm:spPr/>
      <dgm:t>
        <a:bodyPr/>
        <a:lstStyle/>
        <a:p>
          <a:endParaRPr lang="en-US" sz="1800"/>
        </a:p>
      </dgm:t>
    </dgm:pt>
    <dgm:pt modelId="{352A35FC-D734-4395-8A80-DCB2C739320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DE" sz="1800">
              <a:solidFill>
                <a:schemeClr val="tx1"/>
              </a:solidFill>
            </a:rPr>
            <a:t>… </a:t>
          </a:r>
          <a:r>
            <a:rPr lang="de-DE" sz="1800" dirty="0">
              <a:solidFill>
                <a:schemeClr val="tx1"/>
              </a:solidFill>
            </a:rPr>
            <a:t>müssen die Wohnungen kein Geld vorstrecken.</a:t>
          </a:r>
          <a:endParaRPr lang="en-US" sz="1800" dirty="0">
            <a:solidFill>
              <a:schemeClr val="tx1"/>
            </a:solidFill>
          </a:endParaRPr>
        </a:p>
      </dgm:t>
    </dgm:pt>
    <dgm:pt modelId="{39F08DBF-F6CD-4772-878F-6116E6CB0E2C}" type="parTrans" cxnId="{AD73C588-A093-4E60-AF1C-1EE564B55BFF}">
      <dgm:prSet/>
      <dgm:spPr/>
      <dgm:t>
        <a:bodyPr/>
        <a:lstStyle/>
        <a:p>
          <a:endParaRPr lang="en-US"/>
        </a:p>
      </dgm:t>
    </dgm:pt>
    <dgm:pt modelId="{BB60281C-DED4-4326-A75F-4A401EDDBD14}" type="sibTrans" cxnId="{AD73C588-A093-4E60-AF1C-1EE564B55BFF}">
      <dgm:prSet/>
      <dgm:spPr/>
      <dgm:t>
        <a:bodyPr/>
        <a:lstStyle/>
        <a:p>
          <a:endParaRPr lang="en-US"/>
        </a:p>
      </dgm:t>
    </dgm:pt>
    <dgm:pt modelId="{84831DA1-D463-4F43-BE59-35040397570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… </a:t>
          </a:r>
          <a:r>
            <a:rPr lang="en-US" sz="1800" dirty="0" err="1">
              <a:solidFill>
                <a:schemeClr val="tx1"/>
              </a:solidFill>
            </a:rPr>
            <a:t>steigern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wir</a:t>
          </a:r>
          <a:r>
            <a:rPr lang="en-US" sz="1800" dirty="0">
              <a:solidFill>
                <a:schemeClr val="tx1"/>
              </a:solidFill>
            </a:rPr>
            <a:t> den Wert </a:t>
          </a:r>
          <a:r>
            <a:rPr lang="en-US" sz="1800" dirty="0" err="1">
              <a:solidFill>
                <a:schemeClr val="tx1"/>
              </a:solidFill>
            </a:rPr>
            <a:t>unserer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Wohnungen</a:t>
          </a:r>
          <a:r>
            <a:rPr lang="en-US" sz="1800" dirty="0">
              <a:solidFill>
                <a:schemeClr val="tx1"/>
              </a:solidFill>
            </a:rPr>
            <a:t>.</a:t>
          </a:r>
        </a:p>
      </dgm:t>
    </dgm:pt>
    <dgm:pt modelId="{B3160383-9559-49E1-B50A-92AC173DA442}" type="parTrans" cxnId="{FA849685-FCEB-4894-8411-3C9C66106FA7}">
      <dgm:prSet/>
      <dgm:spPr/>
      <dgm:t>
        <a:bodyPr/>
        <a:lstStyle/>
        <a:p>
          <a:endParaRPr lang="en-US"/>
        </a:p>
      </dgm:t>
    </dgm:pt>
    <dgm:pt modelId="{3FD43032-BC85-4B16-B3C3-CAE722B84EFC}" type="sibTrans" cxnId="{FA849685-FCEB-4894-8411-3C9C66106FA7}">
      <dgm:prSet/>
      <dgm:spPr/>
      <dgm:t>
        <a:bodyPr/>
        <a:lstStyle/>
        <a:p>
          <a:endParaRPr lang="en-US"/>
        </a:p>
      </dgm:t>
    </dgm:pt>
    <dgm:pt modelId="{41336309-7CE5-4111-AD88-3CC89DDE138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>
              <a:solidFill>
                <a:schemeClr val="tx1"/>
              </a:solidFill>
            </a:rPr>
            <a:t>… </a:t>
          </a:r>
          <a:r>
            <a:rPr lang="en-US" sz="1800" dirty="0" err="1">
              <a:solidFill>
                <a:schemeClr val="tx1"/>
              </a:solidFill>
            </a:rPr>
            <a:t>können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wir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keine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Stromausfälle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überbrücken</a:t>
          </a:r>
          <a:r>
            <a:rPr lang="en-US" sz="1800" dirty="0">
              <a:solidFill>
                <a:schemeClr val="tx1"/>
              </a:solidFill>
            </a:rPr>
            <a:t>.</a:t>
          </a:r>
        </a:p>
      </dgm:t>
    </dgm:pt>
    <dgm:pt modelId="{7A4AEF1D-46AF-4BAE-AFCD-4F631A6B74FE}" type="parTrans" cxnId="{57CCA935-9646-485A-97B8-1CEA02F355BC}">
      <dgm:prSet/>
      <dgm:spPr/>
      <dgm:t>
        <a:bodyPr/>
        <a:lstStyle/>
        <a:p>
          <a:endParaRPr lang="en-US"/>
        </a:p>
      </dgm:t>
    </dgm:pt>
    <dgm:pt modelId="{E1656A55-2F74-465A-92CD-815C4AC4EE65}" type="sibTrans" cxnId="{57CCA935-9646-485A-97B8-1CEA02F355BC}">
      <dgm:prSet/>
      <dgm:spPr/>
      <dgm:t>
        <a:bodyPr/>
        <a:lstStyle/>
        <a:p>
          <a:endParaRPr lang="en-US"/>
        </a:p>
      </dgm:t>
    </dgm:pt>
    <dgm:pt modelId="{8436679A-F8CD-44F0-9E4A-665E1550AC56}" type="pres">
      <dgm:prSet presAssocID="{46FD093B-8A5B-4C5B-B747-FC189703EDE6}" presName="linear" presStyleCnt="0">
        <dgm:presLayoutVars>
          <dgm:animLvl val="lvl"/>
          <dgm:resizeHandles val="exact"/>
        </dgm:presLayoutVars>
      </dgm:prSet>
      <dgm:spPr/>
    </dgm:pt>
    <dgm:pt modelId="{7EEF8FC2-00CC-44BE-8FA8-8D4DC8CB9148}" type="pres">
      <dgm:prSet presAssocID="{AEE730EE-F316-4A6B-8A3E-EDAB1C91C9A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33F68D5-6ECB-4D51-935A-24917C58AC70}" type="pres">
      <dgm:prSet presAssocID="{C66C5160-2D8C-40BA-808E-0002222973D1}" presName="spacer" presStyleCnt="0"/>
      <dgm:spPr/>
    </dgm:pt>
    <dgm:pt modelId="{D88CA3EC-E1DA-43E9-9B05-E9310B0D5917}" type="pres">
      <dgm:prSet presAssocID="{8B073375-E48E-48E9-94B9-F6D742DD80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D9FA191-D3F2-4CC2-97AE-92869742AB6F}" type="pres">
      <dgm:prSet presAssocID="{5754486B-BA66-44D6-AE86-E46CC8C0B0A0}" presName="spacer" presStyleCnt="0"/>
      <dgm:spPr/>
    </dgm:pt>
    <dgm:pt modelId="{C4A1E10A-A8B0-4BCB-BC62-BD8223A08914}" type="pres">
      <dgm:prSet presAssocID="{41336309-7CE5-4111-AD88-3CC89DDE138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5455AFB-F23A-4DCE-B1D4-6BC6BE88AB4E}" type="pres">
      <dgm:prSet presAssocID="{E1656A55-2F74-465A-92CD-815C4AC4EE65}" presName="spacer" presStyleCnt="0"/>
      <dgm:spPr/>
    </dgm:pt>
    <dgm:pt modelId="{F0028690-CCD3-4442-8EA7-C4042B6CB592}" type="pres">
      <dgm:prSet presAssocID="{352A35FC-D734-4395-8A80-DCB2C739320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00C7134-3132-4940-8C05-731E761AA692}" type="pres">
      <dgm:prSet presAssocID="{BB60281C-DED4-4326-A75F-4A401EDDBD14}" presName="spacer" presStyleCnt="0"/>
      <dgm:spPr/>
    </dgm:pt>
    <dgm:pt modelId="{4B428D51-835A-4B36-9333-8FAF581CCC93}" type="pres">
      <dgm:prSet presAssocID="{A2B4DA64-5C2F-4AD8-817C-8D92B60CD7D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22C3F79-CFBA-41B1-817B-C2EB50752124}" type="pres">
      <dgm:prSet presAssocID="{69043689-9E1A-4549-8876-43F87ACCA6A3}" presName="spacer" presStyleCnt="0"/>
      <dgm:spPr/>
    </dgm:pt>
    <dgm:pt modelId="{07F21771-03CA-4CCE-8D7B-BE476463A0A9}" type="pres">
      <dgm:prSet presAssocID="{84831DA1-D463-4F43-BE59-35040397570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FB60917-3B65-485C-8A40-19FC9ACE7B6D}" srcId="{46FD093B-8A5B-4C5B-B747-FC189703EDE6}" destId="{AEE730EE-F316-4A6B-8A3E-EDAB1C91C9AA}" srcOrd="0" destOrd="0" parTransId="{17DC21B3-D275-44C6-8FC2-8C7D900B49B6}" sibTransId="{C66C5160-2D8C-40BA-808E-0002222973D1}"/>
    <dgm:cxn modelId="{69B35928-ABBD-4B82-869D-22BF72FA5754}" type="presOf" srcId="{8B073375-E48E-48E9-94B9-F6D742DD80D6}" destId="{D88CA3EC-E1DA-43E9-9B05-E9310B0D5917}" srcOrd="0" destOrd="0" presId="urn:microsoft.com/office/officeart/2005/8/layout/vList2"/>
    <dgm:cxn modelId="{03E6A82F-70F4-4ECF-A9E4-C8830EE55ED2}" srcId="{46FD093B-8A5B-4C5B-B747-FC189703EDE6}" destId="{A2B4DA64-5C2F-4AD8-817C-8D92B60CD7DA}" srcOrd="4" destOrd="0" parTransId="{5A694A55-E1E5-4F40-8F1E-73F3555BACCB}" sibTransId="{69043689-9E1A-4549-8876-43F87ACCA6A3}"/>
    <dgm:cxn modelId="{57CCA935-9646-485A-97B8-1CEA02F355BC}" srcId="{46FD093B-8A5B-4C5B-B747-FC189703EDE6}" destId="{41336309-7CE5-4111-AD88-3CC89DDE1380}" srcOrd="2" destOrd="0" parTransId="{7A4AEF1D-46AF-4BAE-AFCD-4F631A6B74FE}" sibTransId="{E1656A55-2F74-465A-92CD-815C4AC4EE65}"/>
    <dgm:cxn modelId="{B1366D77-4488-462F-A11B-12060E5F1470}" type="presOf" srcId="{46FD093B-8A5B-4C5B-B747-FC189703EDE6}" destId="{8436679A-F8CD-44F0-9E4A-665E1550AC56}" srcOrd="0" destOrd="0" presId="urn:microsoft.com/office/officeart/2005/8/layout/vList2"/>
    <dgm:cxn modelId="{65C83A79-06E7-47C0-AEA3-5615B76E0746}" srcId="{46FD093B-8A5B-4C5B-B747-FC189703EDE6}" destId="{8B073375-E48E-48E9-94B9-F6D742DD80D6}" srcOrd="1" destOrd="0" parTransId="{852E4D93-8532-4C7A-A54B-65AF0A052090}" sibTransId="{5754486B-BA66-44D6-AE86-E46CC8C0B0A0}"/>
    <dgm:cxn modelId="{2B59957B-866C-4758-B6B2-7C0AE17F99F8}" type="presOf" srcId="{352A35FC-D734-4395-8A80-DCB2C7393202}" destId="{F0028690-CCD3-4442-8EA7-C4042B6CB592}" srcOrd="0" destOrd="0" presId="urn:microsoft.com/office/officeart/2005/8/layout/vList2"/>
    <dgm:cxn modelId="{FA849685-FCEB-4894-8411-3C9C66106FA7}" srcId="{46FD093B-8A5B-4C5B-B747-FC189703EDE6}" destId="{84831DA1-D463-4F43-BE59-35040397570E}" srcOrd="5" destOrd="0" parTransId="{B3160383-9559-49E1-B50A-92AC173DA442}" sibTransId="{3FD43032-BC85-4B16-B3C3-CAE722B84EFC}"/>
    <dgm:cxn modelId="{AD73C588-A093-4E60-AF1C-1EE564B55BFF}" srcId="{46FD093B-8A5B-4C5B-B747-FC189703EDE6}" destId="{352A35FC-D734-4395-8A80-DCB2C7393202}" srcOrd="3" destOrd="0" parTransId="{39F08DBF-F6CD-4772-878F-6116E6CB0E2C}" sibTransId="{BB60281C-DED4-4326-A75F-4A401EDDBD14}"/>
    <dgm:cxn modelId="{6A83B399-63F8-4407-8882-AE2A22BDF545}" type="presOf" srcId="{AEE730EE-F316-4A6B-8A3E-EDAB1C91C9AA}" destId="{7EEF8FC2-00CC-44BE-8FA8-8D4DC8CB9148}" srcOrd="0" destOrd="0" presId="urn:microsoft.com/office/officeart/2005/8/layout/vList2"/>
    <dgm:cxn modelId="{22D9D49B-A403-48BB-BE57-34E423201F8A}" type="presOf" srcId="{41336309-7CE5-4111-AD88-3CC89DDE1380}" destId="{C4A1E10A-A8B0-4BCB-BC62-BD8223A08914}" srcOrd="0" destOrd="0" presId="urn:microsoft.com/office/officeart/2005/8/layout/vList2"/>
    <dgm:cxn modelId="{6152F7A8-1815-487A-8D14-C6F8C5E8AE85}" type="presOf" srcId="{84831DA1-D463-4F43-BE59-35040397570E}" destId="{07F21771-03CA-4CCE-8D7B-BE476463A0A9}" srcOrd="0" destOrd="0" presId="urn:microsoft.com/office/officeart/2005/8/layout/vList2"/>
    <dgm:cxn modelId="{5DF8DEE3-E0F5-4312-AA92-ECE8F34250B0}" type="presOf" srcId="{A2B4DA64-5C2F-4AD8-817C-8D92B60CD7DA}" destId="{4B428D51-835A-4B36-9333-8FAF581CCC93}" srcOrd="0" destOrd="0" presId="urn:microsoft.com/office/officeart/2005/8/layout/vList2"/>
    <dgm:cxn modelId="{FADE456A-7BEE-417C-B823-C81213527004}" type="presParOf" srcId="{8436679A-F8CD-44F0-9E4A-665E1550AC56}" destId="{7EEF8FC2-00CC-44BE-8FA8-8D4DC8CB9148}" srcOrd="0" destOrd="0" presId="urn:microsoft.com/office/officeart/2005/8/layout/vList2"/>
    <dgm:cxn modelId="{91414A9D-63A2-45F2-B495-B04CB1BCA0EA}" type="presParOf" srcId="{8436679A-F8CD-44F0-9E4A-665E1550AC56}" destId="{833F68D5-6ECB-4D51-935A-24917C58AC70}" srcOrd="1" destOrd="0" presId="urn:microsoft.com/office/officeart/2005/8/layout/vList2"/>
    <dgm:cxn modelId="{E236C0CE-BAC7-4F27-B61D-7D7B301B30D9}" type="presParOf" srcId="{8436679A-F8CD-44F0-9E4A-665E1550AC56}" destId="{D88CA3EC-E1DA-43E9-9B05-E9310B0D5917}" srcOrd="2" destOrd="0" presId="urn:microsoft.com/office/officeart/2005/8/layout/vList2"/>
    <dgm:cxn modelId="{38A454E6-962F-4EA3-979A-05F9CE73AE19}" type="presParOf" srcId="{8436679A-F8CD-44F0-9E4A-665E1550AC56}" destId="{4D9FA191-D3F2-4CC2-97AE-92869742AB6F}" srcOrd="3" destOrd="0" presId="urn:microsoft.com/office/officeart/2005/8/layout/vList2"/>
    <dgm:cxn modelId="{31DB38C9-9D77-4D5B-B755-7C83C30B512B}" type="presParOf" srcId="{8436679A-F8CD-44F0-9E4A-665E1550AC56}" destId="{C4A1E10A-A8B0-4BCB-BC62-BD8223A08914}" srcOrd="4" destOrd="0" presId="urn:microsoft.com/office/officeart/2005/8/layout/vList2"/>
    <dgm:cxn modelId="{DDDF94D0-9286-4C5D-B7A8-D86458B75AA3}" type="presParOf" srcId="{8436679A-F8CD-44F0-9E4A-665E1550AC56}" destId="{A5455AFB-F23A-4DCE-B1D4-6BC6BE88AB4E}" srcOrd="5" destOrd="0" presId="urn:microsoft.com/office/officeart/2005/8/layout/vList2"/>
    <dgm:cxn modelId="{57D4FA09-37C2-4279-90B3-3639E7A5E46F}" type="presParOf" srcId="{8436679A-F8CD-44F0-9E4A-665E1550AC56}" destId="{F0028690-CCD3-4442-8EA7-C4042B6CB592}" srcOrd="6" destOrd="0" presId="urn:microsoft.com/office/officeart/2005/8/layout/vList2"/>
    <dgm:cxn modelId="{B4DC10DA-1D3F-4248-BFDA-0F5C0691DFBC}" type="presParOf" srcId="{8436679A-F8CD-44F0-9E4A-665E1550AC56}" destId="{E00C7134-3132-4940-8C05-731E761AA692}" srcOrd="7" destOrd="0" presId="urn:microsoft.com/office/officeart/2005/8/layout/vList2"/>
    <dgm:cxn modelId="{F62B99C3-2570-418C-B92E-F84073682F8B}" type="presParOf" srcId="{8436679A-F8CD-44F0-9E4A-665E1550AC56}" destId="{4B428D51-835A-4B36-9333-8FAF581CCC93}" srcOrd="8" destOrd="0" presId="urn:microsoft.com/office/officeart/2005/8/layout/vList2"/>
    <dgm:cxn modelId="{5C380CA3-7C6A-4DCB-93DB-4EF4C3533E04}" type="presParOf" srcId="{8436679A-F8CD-44F0-9E4A-665E1550AC56}" destId="{622C3F79-CFBA-41B1-817B-C2EB50752124}" srcOrd="9" destOrd="0" presId="urn:microsoft.com/office/officeart/2005/8/layout/vList2"/>
    <dgm:cxn modelId="{C083BF49-89F1-42CB-A4D7-19B891DB54AA}" type="presParOf" srcId="{8436679A-F8CD-44F0-9E4A-665E1550AC56}" destId="{07F21771-03CA-4CCE-8D7B-BE476463A0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F8FC2-00CC-44BE-8FA8-8D4DC8CB9148}">
      <dsp:nvSpPr>
        <dsp:cNvPr id="0" name=""/>
        <dsp:cNvSpPr/>
      </dsp:nvSpPr>
      <dsp:spPr>
        <a:xfrm>
          <a:off x="0" y="794"/>
          <a:ext cx="5394940" cy="657942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rgbClr val="FFFF00"/>
              </a:solidFill>
            </a:rPr>
            <a:t>… leisten wir gemeinsam einen aktiven Beitrag zum Klimaschutz – wie 95.800 qm Wald.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32118" y="32912"/>
        <a:ext cx="5330704" cy="593706"/>
      </dsp:txXfrm>
    </dsp:sp>
    <dsp:sp modelId="{D88CA3EC-E1DA-43E9-9B05-E9310B0D5917}">
      <dsp:nvSpPr>
        <dsp:cNvPr id="0" name=""/>
        <dsp:cNvSpPr/>
      </dsp:nvSpPr>
      <dsp:spPr>
        <a:xfrm>
          <a:off x="0" y="672461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… werden wir unabhängiger von Gas und Kohle.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118" y="704579"/>
        <a:ext cx="5330704" cy="593706"/>
      </dsp:txXfrm>
    </dsp:sp>
    <dsp:sp modelId="{C4A1E10A-A8B0-4BCB-BC62-BD8223A08914}">
      <dsp:nvSpPr>
        <dsp:cNvPr id="0" name=""/>
        <dsp:cNvSpPr/>
      </dsp:nvSpPr>
      <dsp:spPr>
        <a:xfrm>
          <a:off x="0" y="1344128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… </a:t>
          </a:r>
          <a:r>
            <a:rPr lang="en-US" sz="1800" kern="1200" dirty="0" err="1">
              <a:solidFill>
                <a:schemeClr val="tx1"/>
              </a:solidFill>
            </a:rPr>
            <a:t>können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wir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keine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Stromausfälle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überbrücken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32118" y="1376246"/>
        <a:ext cx="5330704" cy="593706"/>
      </dsp:txXfrm>
    </dsp:sp>
    <dsp:sp modelId="{F0028690-CCD3-4442-8EA7-C4042B6CB592}">
      <dsp:nvSpPr>
        <dsp:cNvPr id="0" name=""/>
        <dsp:cNvSpPr/>
      </dsp:nvSpPr>
      <dsp:spPr>
        <a:xfrm>
          <a:off x="0" y="2015796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>
              <a:solidFill>
                <a:schemeClr val="tx1"/>
              </a:solidFill>
            </a:rPr>
            <a:t>… </a:t>
          </a:r>
          <a:r>
            <a:rPr lang="de-DE" sz="1800" kern="1200" dirty="0">
              <a:solidFill>
                <a:schemeClr val="tx1"/>
              </a:solidFill>
            </a:rPr>
            <a:t>müssen die Wohnungen kein Geld vorstrecken.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118" y="2047914"/>
        <a:ext cx="5330704" cy="593706"/>
      </dsp:txXfrm>
    </dsp:sp>
    <dsp:sp modelId="{4B428D51-835A-4B36-9333-8FAF581CCC93}">
      <dsp:nvSpPr>
        <dsp:cNvPr id="0" name=""/>
        <dsp:cNvSpPr/>
      </dsp:nvSpPr>
      <dsp:spPr>
        <a:xfrm>
          <a:off x="0" y="2687463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… </a:t>
          </a:r>
          <a:r>
            <a:rPr lang="en-US" sz="1800" kern="1200" dirty="0" err="1">
              <a:solidFill>
                <a:schemeClr val="tx1"/>
              </a:solidFill>
            </a:rPr>
            <a:t>wird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unser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Strompreis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sofort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etwas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niedrigerer</a:t>
          </a:r>
          <a:r>
            <a:rPr lang="en-US" sz="1800" kern="1200" dirty="0">
              <a:solidFill>
                <a:schemeClr val="tx1"/>
              </a:solidFill>
            </a:rPr>
            <a:t>.</a:t>
          </a:r>
          <a:endParaRPr lang="en-US" sz="1800" kern="1200" dirty="0"/>
        </a:p>
      </dsp:txBody>
      <dsp:txXfrm>
        <a:off x="32118" y="2719581"/>
        <a:ext cx="5330704" cy="593706"/>
      </dsp:txXfrm>
    </dsp:sp>
    <dsp:sp modelId="{07F21771-03CA-4CCE-8D7B-BE476463A0A9}">
      <dsp:nvSpPr>
        <dsp:cNvPr id="0" name=""/>
        <dsp:cNvSpPr/>
      </dsp:nvSpPr>
      <dsp:spPr>
        <a:xfrm>
          <a:off x="0" y="3359130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… </a:t>
          </a:r>
          <a:r>
            <a:rPr lang="en-US" sz="1800" kern="1200" dirty="0" err="1">
              <a:solidFill>
                <a:schemeClr val="tx1"/>
              </a:solidFill>
            </a:rPr>
            <a:t>steigern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wir</a:t>
          </a:r>
          <a:r>
            <a:rPr lang="en-US" sz="1800" kern="1200" dirty="0">
              <a:solidFill>
                <a:schemeClr val="tx1"/>
              </a:solidFill>
            </a:rPr>
            <a:t> den Wert </a:t>
          </a:r>
          <a:r>
            <a:rPr lang="en-US" sz="1800" kern="1200" dirty="0" err="1">
              <a:solidFill>
                <a:schemeClr val="tx1"/>
              </a:solidFill>
            </a:rPr>
            <a:t>unserer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Wohnungen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32118" y="3391248"/>
        <a:ext cx="5330704" cy="593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4D097-3EBA-4F12-9C2C-1B791B19A8AF}">
      <dsp:nvSpPr>
        <dsp:cNvPr id="0" name=""/>
        <dsp:cNvSpPr/>
      </dsp:nvSpPr>
      <dsp:spPr>
        <a:xfrm>
          <a:off x="0" y="1425"/>
          <a:ext cx="4987268" cy="804960"/>
        </a:xfrm>
        <a:prstGeom prst="round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Pro Jahr </a:t>
          </a:r>
          <a:r>
            <a:rPr lang="de-DE" sz="1800" kern="1200" dirty="0">
              <a:solidFill>
                <a:srgbClr val="FFFF00"/>
              </a:solidFill>
            </a:rPr>
            <a:t>84.040 kWh </a:t>
          </a:r>
          <a:r>
            <a:rPr lang="de-DE" sz="1800" kern="1200" dirty="0">
              <a:solidFill>
                <a:schemeClr val="tx1"/>
              </a:solidFill>
            </a:rPr>
            <a:t>mehr grüner Strom.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295" y="40720"/>
        <a:ext cx="4908678" cy="726370"/>
      </dsp:txXfrm>
    </dsp:sp>
    <dsp:sp modelId="{4AE76310-1E63-4B8D-9E54-F72FD0DDC6C2}">
      <dsp:nvSpPr>
        <dsp:cNvPr id="0" name=""/>
        <dsp:cNvSpPr/>
      </dsp:nvSpPr>
      <dsp:spPr>
        <a:xfrm>
          <a:off x="0" y="930225"/>
          <a:ext cx="4987268" cy="804960"/>
        </a:xfrm>
        <a:prstGeom prst="round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Pro Jahr </a:t>
          </a:r>
          <a:r>
            <a:rPr lang="de-DE" sz="1800" kern="1200" dirty="0">
              <a:solidFill>
                <a:srgbClr val="FFFF00"/>
              </a:solidFill>
            </a:rPr>
            <a:t>57,5 Tonnen </a:t>
          </a:r>
          <a:r>
            <a:rPr lang="de-DE" sz="1800" kern="1200" dirty="0"/>
            <a:t>weniger </a:t>
          </a:r>
          <a:r>
            <a:rPr lang="de-DE" sz="1800" kern="1200" dirty="0">
              <a:solidFill>
                <a:schemeClr val="tx1"/>
              </a:solidFill>
            </a:rPr>
            <a:t>CO</a:t>
          </a:r>
          <a:r>
            <a:rPr lang="de-DE" sz="1400" kern="1200" dirty="0">
              <a:solidFill>
                <a:schemeClr val="tx1"/>
              </a:solidFill>
            </a:rPr>
            <a:t>2</a:t>
          </a:r>
          <a:r>
            <a:rPr lang="de-DE" sz="1800" kern="1200" dirty="0">
              <a:solidFill>
                <a:schemeClr val="tx1"/>
              </a:solidFill>
            </a:rPr>
            <a:t>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295" y="969520"/>
        <a:ext cx="4908678" cy="726370"/>
      </dsp:txXfrm>
    </dsp:sp>
    <dsp:sp modelId="{591487C1-243A-41CE-AA0C-849FAB9AB9B6}">
      <dsp:nvSpPr>
        <dsp:cNvPr id="0" name=""/>
        <dsp:cNvSpPr/>
      </dsp:nvSpPr>
      <dsp:spPr>
        <a:xfrm>
          <a:off x="0" y="1859025"/>
          <a:ext cx="4987268" cy="804960"/>
        </a:xfrm>
        <a:prstGeom prst="roundRect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13500000" scaled="1"/>
          <a:tileRect/>
        </a:gra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Wi</a:t>
          </a:r>
          <a:r>
            <a:rPr lang="de-DE" sz="1800" kern="1200" dirty="0">
              <a:solidFill>
                <a:schemeClr val="tx1"/>
              </a:solidFill>
            </a:rPr>
            <a:t>e </a:t>
          </a:r>
          <a:r>
            <a:rPr lang="de-DE" sz="1800" kern="1200" dirty="0">
              <a:solidFill>
                <a:srgbClr val="FFFF00"/>
              </a:solidFill>
            </a:rPr>
            <a:t>95.800 Wald </a:t>
          </a:r>
          <a:r>
            <a:rPr lang="de-DE" sz="1800" kern="1200" dirty="0">
              <a:solidFill>
                <a:schemeClr val="tx1"/>
              </a:solidFill>
            </a:rPr>
            <a:t>(15,6 x StadtWerk Fläche).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295" y="1898320"/>
        <a:ext cx="4908678" cy="72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F8FC2-00CC-44BE-8FA8-8D4DC8CB9148}">
      <dsp:nvSpPr>
        <dsp:cNvPr id="0" name=""/>
        <dsp:cNvSpPr/>
      </dsp:nvSpPr>
      <dsp:spPr>
        <a:xfrm>
          <a:off x="0" y="794"/>
          <a:ext cx="5394940" cy="657942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>
              <a:solidFill>
                <a:srgbClr val="FFFF00"/>
              </a:solidFill>
            </a:rPr>
            <a:t>… leisten wir gemeinsam einen aktiven Beitrag zum Klimaschutz – wie 95.800 qm Wald.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32118" y="32912"/>
        <a:ext cx="5330704" cy="593706"/>
      </dsp:txXfrm>
    </dsp:sp>
    <dsp:sp modelId="{D88CA3EC-E1DA-43E9-9B05-E9310B0D5917}">
      <dsp:nvSpPr>
        <dsp:cNvPr id="0" name=""/>
        <dsp:cNvSpPr/>
      </dsp:nvSpPr>
      <dsp:spPr>
        <a:xfrm>
          <a:off x="0" y="672461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chemeClr val="tx1"/>
              </a:solidFill>
            </a:rPr>
            <a:t>… werden wir unabhängiger von Gas und Kohle.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118" y="704579"/>
        <a:ext cx="5330704" cy="593706"/>
      </dsp:txXfrm>
    </dsp:sp>
    <dsp:sp modelId="{C4A1E10A-A8B0-4BCB-BC62-BD8223A08914}">
      <dsp:nvSpPr>
        <dsp:cNvPr id="0" name=""/>
        <dsp:cNvSpPr/>
      </dsp:nvSpPr>
      <dsp:spPr>
        <a:xfrm>
          <a:off x="0" y="1344128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… </a:t>
          </a:r>
          <a:r>
            <a:rPr lang="en-US" sz="1800" kern="1200" dirty="0" err="1">
              <a:solidFill>
                <a:schemeClr val="tx1"/>
              </a:solidFill>
            </a:rPr>
            <a:t>können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wir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keine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Stromausfälle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überbrücken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32118" y="1376246"/>
        <a:ext cx="5330704" cy="593706"/>
      </dsp:txXfrm>
    </dsp:sp>
    <dsp:sp modelId="{F0028690-CCD3-4442-8EA7-C4042B6CB592}">
      <dsp:nvSpPr>
        <dsp:cNvPr id="0" name=""/>
        <dsp:cNvSpPr/>
      </dsp:nvSpPr>
      <dsp:spPr>
        <a:xfrm>
          <a:off x="0" y="2015796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>
              <a:solidFill>
                <a:schemeClr val="tx1"/>
              </a:solidFill>
            </a:rPr>
            <a:t>… </a:t>
          </a:r>
          <a:r>
            <a:rPr lang="de-DE" sz="1800" kern="1200" dirty="0">
              <a:solidFill>
                <a:schemeClr val="tx1"/>
              </a:solidFill>
            </a:rPr>
            <a:t>müssen die Wohnungen kein Geld vorstrecken.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118" y="2047914"/>
        <a:ext cx="5330704" cy="593706"/>
      </dsp:txXfrm>
    </dsp:sp>
    <dsp:sp modelId="{4B428D51-835A-4B36-9333-8FAF581CCC93}">
      <dsp:nvSpPr>
        <dsp:cNvPr id="0" name=""/>
        <dsp:cNvSpPr/>
      </dsp:nvSpPr>
      <dsp:spPr>
        <a:xfrm>
          <a:off x="0" y="2687463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… </a:t>
          </a:r>
          <a:r>
            <a:rPr lang="en-US" sz="1800" kern="1200" dirty="0" err="1">
              <a:solidFill>
                <a:schemeClr val="tx1"/>
              </a:solidFill>
            </a:rPr>
            <a:t>wird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unser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Strompreis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sofort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etwas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niedrigerer</a:t>
          </a:r>
          <a:r>
            <a:rPr lang="en-US" sz="1800" kern="1200" dirty="0">
              <a:solidFill>
                <a:schemeClr val="tx1"/>
              </a:solidFill>
            </a:rPr>
            <a:t>.</a:t>
          </a:r>
          <a:endParaRPr lang="en-US" sz="1800" kern="1200" dirty="0"/>
        </a:p>
      </dsp:txBody>
      <dsp:txXfrm>
        <a:off x="32118" y="2719581"/>
        <a:ext cx="5330704" cy="593706"/>
      </dsp:txXfrm>
    </dsp:sp>
    <dsp:sp modelId="{07F21771-03CA-4CCE-8D7B-BE476463A0A9}">
      <dsp:nvSpPr>
        <dsp:cNvPr id="0" name=""/>
        <dsp:cNvSpPr/>
      </dsp:nvSpPr>
      <dsp:spPr>
        <a:xfrm>
          <a:off x="0" y="3359130"/>
          <a:ext cx="5394940" cy="65794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… </a:t>
          </a:r>
          <a:r>
            <a:rPr lang="en-US" sz="1800" kern="1200" dirty="0" err="1">
              <a:solidFill>
                <a:schemeClr val="tx1"/>
              </a:solidFill>
            </a:rPr>
            <a:t>steigern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wir</a:t>
          </a:r>
          <a:r>
            <a:rPr lang="en-US" sz="1800" kern="1200" dirty="0">
              <a:solidFill>
                <a:schemeClr val="tx1"/>
              </a:solidFill>
            </a:rPr>
            <a:t> den Wert </a:t>
          </a:r>
          <a:r>
            <a:rPr lang="en-US" sz="1800" kern="1200" dirty="0" err="1">
              <a:solidFill>
                <a:schemeClr val="tx1"/>
              </a:solidFill>
            </a:rPr>
            <a:t>unserer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Wohnungen</a:t>
          </a:r>
          <a:r>
            <a:rPr lang="en-US" sz="1800" kern="1200" dirty="0">
              <a:solidFill>
                <a:schemeClr val="tx1"/>
              </a:solidFill>
            </a:rPr>
            <a:t>.</a:t>
          </a:r>
        </a:p>
      </dsp:txBody>
      <dsp:txXfrm>
        <a:off x="32118" y="3391248"/>
        <a:ext cx="5330704" cy="593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9E5FB-3396-4A84-BE70-DEA8F237DAF4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A1724-3D3E-4053-A278-F6F0AB709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Verständnisfragen zum Gesagten sofort</a:t>
            </a:r>
          </a:p>
          <a:p>
            <a:r>
              <a:rPr lang="de-DE"/>
              <a:t>Ansonsten bitte </a:t>
            </a:r>
            <a:r>
              <a:rPr lang="de-DE" dirty="0"/>
              <a:t>bis Ende warten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größte vermietete Wohnung neben Cathrin A. und Peter H. hat 17,5 MEA.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E-Autos: Physikalisch mehr Eigenverbrauch, auch wenn wir rechnerisch PV-Strom auf Allgemeinstrom anrechnen.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0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Meiste Zeit: Warum ist das so?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3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 = Wohnungseigentümergemeinschaft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WEG = Wohnungseigentümergemeinschaft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3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700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A1724-3D3E-4053-A278-F6F0AB709B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7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21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2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28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91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8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7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D2B06-9546-41B8-AE6A-E384A8E20F8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BF0B56-B8C3-4775-BCCE-11E1F34F2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8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stallation von Solarmodulen">
            <a:extLst>
              <a:ext uri="{FF2B5EF4-FFF2-40B4-BE49-F238E27FC236}">
                <a16:creationId xmlns:a16="http://schemas.microsoft.com/office/drawing/2014/main" id="{BA258736-FB08-0C3D-254F-0DCDFA5F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C82C5EF-FEE6-4F66-8423-19857771E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783772"/>
            <a:ext cx="4079721" cy="3263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200" dirty="0"/>
              <a:t>Photovoltaik Anlage</a:t>
            </a:r>
            <a:br>
              <a:rPr lang="de-DE" sz="3200" dirty="0"/>
            </a:br>
            <a:r>
              <a:rPr lang="de-DE" sz="3200" dirty="0"/>
              <a:t> für </a:t>
            </a:r>
            <a:r>
              <a:rPr lang="de-DE" sz="3200" dirty="0" err="1"/>
              <a:t>StadtWerk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392A7A-2A4D-4443-BC8E-99304F645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050831"/>
            <a:ext cx="4452257" cy="2320940"/>
          </a:xfrm>
        </p:spPr>
        <p:txBody>
          <a:bodyPr>
            <a:normAutofit/>
          </a:bodyPr>
          <a:lstStyle/>
          <a:p>
            <a:r>
              <a:rPr lang="de-DE" sz="2000" dirty="0"/>
              <a:t>Für Eigentümer und Mieter</a:t>
            </a:r>
          </a:p>
          <a:p>
            <a:r>
              <a:rPr lang="de-DE" sz="2000" dirty="0"/>
              <a:t>13. Mai 2022</a:t>
            </a:r>
          </a:p>
          <a:p>
            <a:r>
              <a:rPr lang="de-DE" sz="2000" dirty="0"/>
              <a:t>Jochen, xxx, xxx, xxx, xxx, xxx, xxx, xxx, xxx, xxx, xxx, xxx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0539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4708-EA19-430E-BD59-2E0380D5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5927556" cy="1320800"/>
          </a:xfrm>
        </p:spPr>
        <p:txBody>
          <a:bodyPr>
            <a:normAutofit/>
          </a:bodyPr>
          <a:lstStyle/>
          <a:p>
            <a:r>
              <a:rPr lang="de-DE" dirty="0"/>
              <a:t>Beitrag zum Klimaschutz</a:t>
            </a:r>
            <a:br>
              <a:rPr lang="de-DE" dirty="0"/>
            </a:br>
            <a:r>
              <a:rPr lang="de-DE" sz="2000" dirty="0"/>
              <a:t>Große Lösung</a:t>
            </a:r>
            <a:endParaRPr lang="en-US" dirty="0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571D0-63A8-E76A-4BC5-7604B655E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394421"/>
              </p:ext>
            </p:extLst>
          </p:nvPr>
        </p:nvGraphicFramePr>
        <p:xfrm>
          <a:off x="5539762" y="2160589"/>
          <a:ext cx="4987268" cy="266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B9E95DC-72CD-C385-13CE-B7E76C1702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468" r="18035" b="-1"/>
          <a:stretch/>
        </p:blipFill>
        <p:spPr>
          <a:xfrm>
            <a:off x="0" y="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074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898D-619F-4AB0-8242-EBDE80DB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mögliche Betreibermodelle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CB4BD3-09F0-42B9-8566-15C70CBF2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90227"/>
              </p:ext>
            </p:extLst>
          </p:nvPr>
        </p:nvGraphicFramePr>
        <p:xfrm>
          <a:off x="677691" y="1503766"/>
          <a:ext cx="88998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117">
                  <a:extLst>
                    <a:ext uri="{9D8B030D-6E8A-4147-A177-3AD203B41FA5}">
                      <a16:colId xmlns:a16="http://schemas.microsoft.com/office/drawing/2014/main" val="498893564"/>
                    </a:ext>
                  </a:extLst>
                </a:gridCol>
                <a:gridCol w="3431421">
                  <a:extLst>
                    <a:ext uri="{9D8B030D-6E8A-4147-A177-3AD203B41FA5}">
                      <a16:colId xmlns:a16="http://schemas.microsoft.com/office/drawing/2014/main" val="1687014947"/>
                    </a:ext>
                  </a:extLst>
                </a:gridCol>
                <a:gridCol w="3503361">
                  <a:extLst>
                    <a:ext uri="{9D8B030D-6E8A-4147-A177-3AD203B41FA5}">
                      <a16:colId xmlns:a16="http://schemas.microsoft.com/office/drawing/2014/main" val="3261641868"/>
                    </a:ext>
                  </a:extLst>
                </a:gridCol>
              </a:tblGrid>
              <a:tr h="438735">
                <a:tc>
                  <a:txBody>
                    <a:bodyPr/>
                    <a:lstStyle/>
                    <a:p>
                      <a:r>
                        <a:rPr lang="de-DE" dirty="0"/>
                        <a:t>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Gruppe von Investoren</a:t>
                      </a:r>
                    </a:p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„Mieterstrommodell“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Alle gemeinsam</a:t>
                      </a:r>
                    </a:p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„Kollektive Selbstversorgung“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8380"/>
                  </a:ext>
                </a:extLst>
              </a:tr>
              <a:tr h="1163311">
                <a:tc>
                  <a:txBody>
                    <a:bodyPr/>
                    <a:lstStyle/>
                    <a:p>
                      <a:r>
                        <a:rPr lang="de-DE" sz="2000" dirty="0"/>
                        <a:t>Wie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Einige Eigentümer finanzieren PV-Anlage und verkaufen Strom als lokaler Stromanbieter an die WEG.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WEG finanziert PV-Anlage aus den Rücklagen. Alle Eigentümer füllen sie mit Sonderumlagen wieder auf.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489782"/>
                  </a:ext>
                </a:extLst>
              </a:tr>
              <a:tr h="1821789">
                <a:tc>
                  <a:txBody>
                    <a:bodyPr/>
                    <a:lstStyle/>
                    <a:p>
                      <a:r>
                        <a:rPr lang="de-DE" sz="2000" dirty="0"/>
                        <a:t>Vor- &amp; Nachteile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</a:rPr>
                        <a:t>Riesiger Aufwand als lokaler Stromanbieter.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</a:rPr>
                        <a:t>Einkommensteuer für Investoren.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</a:rPr>
                        <a:t>Problematischer Vertrag mit WEG. Strompreis?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</a:rPr>
                        <a:t>Trennung in Investoren und Nicht-Investoren.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>
                          <a:solidFill>
                            <a:srgbClr val="00B050"/>
                          </a:solidFill>
                        </a:rPr>
                        <a:t>Gemeinschaftliches Projekt. Alle leisten einen Beitrag. Alle profitieren von günstigerem Strom.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 dirty="0">
                          <a:solidFill>
                            <a:srgbClr val="FF0000"/>
                          </a:solidFill>
                        </a:rPr>
                        <a:t>Stark einschränkende Gesetzgebung.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527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B84926-412B-460D-8A04-A274F17CAAB8}"/>
              </a:ext>
            </a:extLst>
          </p:cNvPr>
          <p:cNvSpPr txBox="1"/>
          <p:nvPr/>
        </p:nvSpPr>
        <p:spPr>
          <a:xfrm>
            <a:off x="2642402" y="6063734"/>
            <a:ext cx="336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de-DE" dirty="0">
                <a:solidFill>
                  <a:srgbClr val="FF0000"/>
                </a:solidFill>
              </a:rPr>
              <a:t>Nicht weiter verfolgt.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5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0326-4CB2-48B5-8DC8-31ACC583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Steuerliche Rahmenbedingungen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E08EE-56E4-42D3-A566-5DBAF489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89501"/>
          </a:xfrm>
        </p:spPr>
        <p:txBody>
          <a:bodyPr>
            <a:normAutofit/>
          </a:bodyPr>
          <a:lstStyle/>
          <a:p>
            <a:r>
              <a:rPr lang="de-DE" dirty="0"/>
              <a:t>Wenn die WEG PV-Strom erzeugt und den Wohnungen zur Verfügung stellt, gilt dies als gewerblicher Verkauf – nicht als Eigenverbrauch.</a:t>
            </a:r>
          </a:p>
          <a:p>
            <a:r>
              <a:rPr lang="de-DE" dirty="0"/>
              <a:t>Wir dürfen auf keinen Fall Gewinn machen sonst entsteht eine kaum verwaltbare Gesellschaft mit 100 Gesellschaftern und jeder Eigentümer muss eine Einkommensteuererklärung erstellen.</a:t>
            </a:r>
          </a:p>
          <a:p>
            <a:r>
              <a:rPr lang="de-DE" dirty="0"/>
              <a:t>Um steuerlichen Gewinn zu vermeiden, dürfen wir die Anschaffungskosten nicht schneller als in 20 Jahren an die WEG zurückzahlen.</a:t>
            </a:r>
          </a:p>
          <a:p>
            <a:r>
              <a:rPr lang="de-DE" dirty="0"/>
              <a:t>Für überschüssigen eingespeisten PV-Strom erhalten wir (nur) 5,36 ¢/kWh. Das bringt uns nicht in die Gewinnzone.</a:t>
            </a:r>
          </a:p>
          <a:p>
            <a:r>
              <a:rPr lang="de-DE" dirty="0"/>
              <a:t>Als „Unternehmen“ kann die WEG die PV-Anlage umsatzsteuerfrei anschaffen. Stattdessen muss sie für selbst verbrauchten PV Strom Umsatzsteuer abführen. Nach 5-6 Jahren kann die Umsatzsteuer entfallen.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A6159-99B8-BA8B-3353-B6DD34E5BDBE}"/>
              </a:ext>
            </a:extLst>
          </p:cNvPr>
          <p:cNvCxnSpPr>
            <a:cxnSpLocks/>
          </p:cNvCxnSpPr>
          <p:nvPr/>
        </p:nvCxnSpPr>
        <p:spPr>
          <a:xfrm flipH="1">
            <a:off x="1063690" y="1930400"/>
            <a:ext cx="8210312" cy="431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70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0326-4CB2-48B5-8DC8-31ACC583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Wohnungseigentumsgesetz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E08EE-56E4-42D3-A566-5DBAF489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6720"/>
            <a:ext cx="4466166" cy="5080280"/>
          </a:xfrm>
        </p:spPr>
        <p:txBody>
          <a:bodyPr>
            <a:normAutofit/>
          </a:bodyPr>
          <a:lstStyle/>
          <a:p>
            <a:r>
              <a:rPr lang="de-DE" dirty="0"/>
              <a:t>PV-Anlagen führen zu niedrigeren Stromkosten und gelten daher als Modernisierungsanlage, die aus den </a:t>
            </a:r>
            <a:r>
              <a:rPr lang="de-DE" b="1" dirty="0"/>
              <a:t>Rücklagen</a:t>
            </a:r>
            <a:r>
              <a:rPr lang="de-DE" dirty="0"/>
              <a:t> bezahlt werden dürfen. </a:t>
            </a:r>
            <a:br>
              <a:rPr lang="de-DE" dirty="0"/>
            </a:br>
            <a:r>
              <a:rPr lang="de-DE" dirty="0"/>
              <a:t>Zur Beschlussfassung genügt eine einfache Mehrheit.</a:t>
            </a:r>
            <a:br>
              <a:rPr lang="de-DE" dirty="0"/>
            </a:br>
            <a:r>
              <a:rPr lang="de-DE" sz="1400" dirty="0"/>
              <a:t>[Gespräch XXX und XXX am 22.03.2022 mit Kanzlei XXX]</a:t>
            </a:r>
            <a:endParaRPr lang="de-DE" sz="1500" dirty="0"/>
          </a:p>
          <a:p>
            <a:endParaRPr lang="de-DE" dirty="0"/>
          </a:p>
          <a:p>
            <a:r>
              <a:rPr lang="de-DE" dirty="0"/>
              <a:t>Kosten und Nutzen sollen nach MEA verteilt sein.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PV-Strom auf </a:t>
            </a:r>
            <a:r>
              <a:rPr lang="de-DE" b="1" dirty="0">
                <a:sym typeface="Wingdings" panose="05000000000000000000" pitchFamily="2" charset="2"/>
              </a:rPr>
              <a:t>Allgemeinstrom</a:t>
            </a:r>
            <a:r>
              <a:rPr lang="de-DE" dirty="0">
                <a:sym typeface="Wingdings" panose="05000000000000000000" pitchFamily="2" charset="2"/>
              </a:rPr>
              <a:t> (Lüftung, Heizung, Aufzug, …) anrechnen – nicht Wohnungsstrom.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sz="1400" dirty="0">
                <a:sym typeface="Wingdings" panose="05000000000000000000" pitchFamily="2" charset="2"/>
              </a:rPr>
              <a:t>Auch wenn das nicht dem physikalischen Stromfluss entspricht.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3AE8D9-11F1-4AED-9E06-ADE16648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18" y="1999678"/>
            <a:ext cx="6734531" cy="2442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9EFBC8-6A8C-42C6-96DE-0E3BA32E5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418" y="4613401"/>
            <a:ext cx="6719386" cy="19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8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6332-6B11-44C8-8219-0B5C6248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Nebenkostenabrechnung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10B8-0148-4786-AF2B-A32C81578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Nebenkostenabrechnung unterscheidet strikt zwischen </a:t>
            </a:r>
          </a:p>
          <a:p>
            <a:r>
              <a:rPr lang="en-US" dirty="0" err="1"/>
              <a:t>Umlagefähigen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, die der Mieter </a:t>
            </a:r>
            <a:r>
              <a:rPr lang="en-US" dirty="0" err="1"/>
              <a:t>trägt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Hier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dürfen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keine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Reparaturkosten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Anschaffungskosten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Abschreibungskosten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abgerechnet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werden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Beispiele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Stromkosten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Wartung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Versicherungen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/>
              <a:t>Nicht umlagefähigen Kosten, die der Vermieter trägt.</a:t>
            </a:r>
            <a:br>
              <a:rPr lang="de-DE" dirty="0"/>
            </a:b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Beispiele: Reparaturkosten, Anschaffungskosten, Abschreibungskosten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77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764B-DF71-47E8-A61D-5C02C3A8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609600"/>
            <a:ext cx="3924507" cy="1320800"/>
          </a:xfrm>
        </p:spPr>
        <p:txBody>
          <a:bodyPr>
            <a:normAutofit fontScale="90000"/>
          </a:bodyPr>
          <a:lstStyle/>
          <a:p>
            <a:r>
              <a:rPr lang="de-DE" dirty="0"/>
              <a:t>PV-Strom kostet uns anfangs 19,8 ¢/kWh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6AA329-01D5-4EE1-A297-4A7111E4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828740" cy="4613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Anschaffungskosten (große Lösung)</a:t>
            </a:r>
          </a:p>
          <a:p>
            <a:r>
              <a:rPr lang="de-DE" sz="1200" dirty="0"/>
              <a:t>110.000 € ohne </a:t>
            </a:r>
            <a:r>
              <a:rPr lang="de-DE" sz="1200" dirty="0" err="1"/>
              <a:t>MWSt.</a:t>
            </a:r>
            <a:r>
              <a:rPr lang="de-DE" sz="1200" dirty="0"/>
              <a:t>, Angebot von XXX + 10 % Sicherheit</a:t>
            </a:r>
          </a:p>
          <a:p>
            <a:r>
              <a:rPr lang="de-DE" sz="1200" dirty="0"/>
              <a:t>5.500 €/Jahr für Rückzahlung in 20 Jahren</a:t>
            </a:r>
          </a:p>
          <a:p>
            <a:r>
              <a:rPr lang="de-DE" sz="1200" dirty="0"/>
              <a:t>Entspricht 14,9 </a:t>
            </a:r>
            <a:r>
              <a:rPr lang="de-DE" sz="1200" b="0" dirty="0">
                <a:solidFill>
                  <a:schemeClr val="tx1"/>
                </a:solidFill>
              </a:rPr>
              <a:t>¢/kWh</a:t>
            </a:r>
            <a:endParaRPr lang="de-DE" sz="1200" dirty="0"/>
          </a:p>
          <a:p>
            <a:pPr marL="0" indent="0">
              <a:buNone/>
            </a:pPr>
            <a:r>
              <a:rPr lang="de-DE" dirty="0"/>
              <a:t>Laufende Kosten &amp; Einspeisevergütung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Annahmen sind konservativ gewählt.</a:t>
            </a:r>
          </a:p>
          <a:p>
            <a:pPr marL="0" indent="0">
              <a:buNone/>
            </a:pPr>
            <a:r>
              <a:rPr lang="en-US" sz="1400" dirty="0" err="1"/>
              <a:t>Siehe</a:t>
            </a:r>
            <a:r>
              <a:rPr lang="en-US" sz="1400" dirty="0"/>
              <a:t> “PV </a:t>
            </a:r>
            <a:r>
              <a:rPr lang="en-US" sz="1400" dirty="0" err="1"/>
              <a:t>Wirtschaftlichkeit</a:t>
            </a:r>
            <a:r>
              <a:rPr lang="en-US" sz="1400" dirty="0"/>
              <a:t>, 2022-03-13 Strompreis.xlsx”</a:t>
            </a:r>
            <a:endParaRPr lang="de-DE" sz="1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Picture 2" descr="Treppenlift Preise und Kosten">
            <a:extLst>
              <a:ext uri="{FF2B5EF4-FFF2-40B4-BE49-F238E27FC236}">
                <a16:creationId xmlns:a16="http://schemas.microsoft.com/office/drawing/2014/main" id="{68C9080B-F62D-4C80-959C-4B0886C24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r="29309" b="-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C8804F23-D888-4B55-8348-B469DEB8D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72823"/>
              </p:ext>
            </p:extLst>
          </p:nvPr>
        </p:nvGraphicFramePr>
        <p:xfrm>
          <a:off x="5209563" y="3897044"/>
          <a:ext cx="551177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246">
                  <a:extLst>
                    <a:ext uri="{9D8B030D-6E8A-4147-A177-3AD203B41FA5}">
                      <a16:colId xmlns:a16="http://schemas.microsoft.com/office/drawing/2014/main" val="2948280351"/>
                    </a:ext>
                  </a:extLst>
                </a:gridCol>
                <a:gridCol w="1257948">
                  <a:extLst>
                    <a:ext uri="{9D8B030D-6E8A-4147-A177-3AD203B41FA5}">
                      <a16:colId xmlns:a16="http://schemas.microsoft.com/office/drawing/2014/main" val="1239310006"/>
                    </a:ext>
                  </a:extLst>
                </a:gridCol>
                <a:gridCol w="2166582">
                  <a:extLst>
                    <a:ext uri="{9D8B030D-6E8A-4147-A177-3AD203B41FA5}">
                      <a16:colId xmlns:a16="http://schemas.microsoft.com/office/drawing/2014/main" val="656662182"/>
                    </a:ext>
                  </a:extLst>
                </a:gridCol>
              </a:tblGrid>
              <a:tr h="123638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Wartung + Vers + Reparatur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1.876 €/Jahr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806679"/>
                  </a:ext>
                </a:extLst>
              </a:tr>
              <a:tr h="20606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+ Umsatzsteuer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1.832 €/Jahr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Nur die ersten 5-6 Jahre.</a:t>
                      </a:r>
                    </a:p>
                    <a:p>
                      <a:r>
                        <a:rPr lang="de-DE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Bei Strompreis 26 ¢/kWh.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83485"/>
                  </a:ext>
                </a:extLst>
              </a:tr>
              <a:tr h="123638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- Einspeisevergütung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- 1892 €/Jahr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5,36 ¢/kWh</a:t>
                      </a:r>
                    </a:p>
                    <a:p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6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 b="0" dirty="0"/>
                        <a:t>Summe</a:t>
                      </a:r>
                      <a:endParaRPr lang="en-US" sz="1200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/>
                        <a:t>1.817 €/Jahr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/>
                        <a:t>4,9 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¢/kWh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7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5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7D13-FC25-4142-88F9-38FB778D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339840"/>
            <a:ext cx="6424440" cy="1320800"/>
          </a:xfrm>
        </p:spPr>
        <p:txBody>
          <a:bodyPr>
            <a:normAutofit/>
          </a:bodyPr>
          <a:lstStyle/>
          <a:p>
            <a:r>
              <a:rPr lang="de-DE" dirty="0"/>
              <a:t>Finanzierung</a:t>
            </a:r>
            <a:br>
              <a:rPr lang="de-DE" dirty="0"/>
            </a:br>
            <a:r>
              <a:rPr lang="de-DE" sz="2000" dirty="0"/>
              <a:t>Einzige gefundene Möglichkeit</a:t>
            </a:r>
            <a:endParaRPr lang="en-US" dirty="0"/>
          </a:p>
        </p:txBody>
      </p:sp>
      <p:pic>
        <p:nvPicPr>
          <p:cNvPr id="1026" name="Picture 2" descr="Funktionsweise der Photovoltaik-Anlage">
            <a:extLst>
              <a:ext uri="{FF2B5EF4-FFF2-40B4-BE49-F238E27FC236}">
                <a16:creationId xmlns:a16="http://schemas.microsoft.com/office/drawing/2014/main" id="{790207C3-5195-40DD-891D-606441308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6" t="140" r="32210" b="2"/>
          <a:stretch/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A10F4C-2781-4325-BE6E-D1A1CB2D2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0" y="1447280"/>
            <a:ext cx="7224080" cy="541072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Die WEG bezahlt die </a:t>
            </a:r>
            <a:r>
              <a:rPr lang="de-DE" b="1" dirty="0">
                <a:solidFill>
                  <a:schemeClr val="tx1"/>
                </a:solidFill>
              </a:rPr>
              <a:t>Anschaffungskosten</a:t>
            </a:r>
            <a:r>
              <a:rPr lang="de-DE" dirty="0">
                <a:solidFill>
                  <a:schemeClr val="tx1"/>
                </a:solidFill>
              </a:rPr>
              <a:t> der PV-Anlage in Höhe von max. 110.000 € zunächst aus den Rücklagen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(Ende 2021: 266.000 €).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Eigentümer füllen die </a:t>
            </a:r>
            <a:r>
              <a:rPr lang="de-DE" b="1" dirty="0">
                <a:solidFill>
                  <a:schemeClr val="tx1"/>
                </a:solidFill>
              </a:rPr>
              <a:t>Rücklagen</a:t>
            </a:r>
            <a:r>
              <a:rPr lang="de-DE" dirty="0">
                <a:solidFill>
                  <a:schemeClr val="tx1"/>
                </a:solidFill>
              </a:rPr>
              <a:t> in 20 Jahren durch Sonderumlagen in Höhe von insgesamt 5.500 €/Jahr wieder auf.</a:t>
            </a:r>
          </a:p>
          <a:p>
            <a:pPr marL="0" lvl="0" indent="0">
              <a:lnSpc>
                <a:spcPct val="90000"/>
              </a:lnSpc>
              <a:buNone/>
            </a:pPr>
            <a:endParaRPr lang="de-DE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In der </a:t>
            </a:r>
            <a:r>
              <a:rPr lang="de-DE" dirty="0" err="1">
                <a:solidFill>
                  <a:schemeClr val="tx1"/>
                </a:solidFill>
              </a:rPr>
              <a:t>Nebenkostenabrechung</a:t>
            </a:r>
            <a:r>
              <a:rPr lang="de-DE" dirty="0">
                <a:solidFill>
                  <a:schemeClr val="tx1"/>
                </a:solidFill>
              </a:rPr>
              <a:t> wird PV-Strom rechnerisch ausschließlich für Allgemeinstrom verwendet, der dadurch deutlich billiger wird. </a:t>
            </a:r>
            <a:r>
              <a:rPr lang="de-DE" sz="1400" dirty="0">
                <a:solidFill>
                  <a:schemeClr val="tx1"/>
                </a:solidFill>
              </a:rPr>
              <a:t>Steuerlich wird die reale Stromverteilung abgebildet.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dirty="0">
                <a:solidFill>
                  <a:schemeClr val="tx1"/>
                </a:solidFill>
              </a:rPr>
              <a:t>Die </a:t>
            </a:r>
            <a:r>
              <a:rPr lang="de-DE" b="1" dirty="0">
                <a:solidFill>
                  <a:schemeClr val="tx1"/>
                </a:solidFill>
              </a:rPr>
              <a:t>laufenden Kosten </a:t>
            </a:r>
            <a:r>
              <a:rPr lang="de-DE" dirty="0">
                <a:solidFill>
                  <a:schemeClr val="tx1"/>
                </a:solidFill>
              </a:rPr>
              <a:t>der PV-Anlage (ohne Reparaturen) werden in folgenden umlagefähigen (vom Mieter zu bezahlenden) Positionen abgerechnet</a:t>
            </a:r>
          </a:p>
          <a:p>
            <a:pPr>
              <a:lnSpc>
                <a:spcPct val="90000"/>
              </a:lnSpc>
            </a:pPr>
            <a:r>
              <a:rPr lang="de-DE" sz="1400" dirty="0">
                <a:solidFill>
                  <a:schemeClr val="tx1"/>
                </a:solidFill>
              </a:rPr>
              <a:t>„Allgemeinstrom“ (nach Wohnfläche)</a:t>
            </a:r>
          </a:p>
          <a:p>
            <a:pPr>
              <a:lnSpc>
                <a:spcPct val="90000"/>
              </a:lnSpc>
            </a:pPr>
            <a:r>
              <a:rPr lang="de-DE" sz="1400" dirty="0">
                <a:solidFill>
                  <a:schemeClr val="tx1"/>
                </a:solidFill>
              </a:rPr>
              <a:t>„Strom, Lüftung etc.“ (nach Heizfläche)</a:t>
            </a:r>
          </a:p>
          <a:p>
            <a:pPr>
              <a:lnSpc>
                <a:spcPct val="90000"/>
              </a:lnSpc>
            </a:pPr>
            <a:r>
              <a:rPr lang="de-DE" sz="1400" dirty="0">
                <a:solidFill>
                  <a:schemeClr val="tx1"/>
                </a:solidFill>
              </a:rPr>
              <a:t>„Aufzugswartung und –</a:t>
            </a:r>
            <a:r>
              <a:rPr lang="de-DE" sz="1400" dirty="0" err="1">
                <a:solidFill>
                  <a:schemeClr val="tx1"/>
                </a:solidFill>
              </a:rPr>
              <a:t>strom</a:t>
            </a:r>
            <a:r>
              <a:rPr lang="de-DE" sz="1400" dirty="0">
                <a:solidFill>
                  <a:schemeClr val="tx1"/>
                </a:solidFill>
              </a:rPr>
              <a:t>“ (nach Wohnfläche)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de-DE" sz="1400" dirty="0">
                <a:solidFill>
                  <a:schemeClr val="tx1"/>
                </a:solidFill>
              </a:rPr>
              <a:t>Sie werden also nur annähernd nach MEA abgerechnet. Das können wir gemäß WEG §16 (2) so beschließen. Damit sind Kosten und Nutzen beide annähernd nach MEA verteilt.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de-DE" sz="1400" dirty="0">
                <a:solidFill>
                  <a:schemeClr val="tx1"/>
                </a:solidFill>
              </a:rPr>
              <a:t>Laufende Kosten = Wartung + Versicherung + Umsatzsteuer - Einspeisevergütung</a:t>
            </a:r>
          </a:p>
          <a:p>
            <a:pPr marL="0" lvl="0" indent="0">
              <a:lnSpc>
                <a:spcPct val="90000"/>
              </a:lnSpc>
              <a:buNone/>
            </a:pPr>
            <a:endParaRPr lang="de-DE" sz="14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de-DE" b="1" dirty="0">
                <a:solidFill>
                  <a:schemeClr val="tx1"/>
                </a:solidFill>
              </a:rPr>
              <a:t>Reparaturen</a:t>
            </a:r>
            <a:r>
              <a:rPr lang="de-DE" dirty="0">
                <a:solidFill>
                  <a:schemeClr val="tx1"/>
                </a:solidFill>
              </a:rPr>
              <a:t> werden in der Nebenkostenabrechnung als nicht umlagefähige (vom Vermieter zu bezahlende) Kosten abgerechnet.</a:t>
            </a:r>
          </a:p>
        </p:txBody>
      </p:sp>
    </p:spTree>
    <p:extLst>
      <p:ext uri="{BB962C8B-B14F-4D97-AF65-F5344CB8AC3E}">
        <p14:creationId xmlns:p14="http://schemas.microsoft.com/office/powerpoint/2010/main" val="311657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CBBD-D018-3C2D-9412-18B85D63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Unterm Strich bleibt immer etwas übrig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4D9B7-C45F-3C29-4DDB-BB29A242A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063014" cy="346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Die Stromkosten-Ersparnis hängt stark von unserem zukünftigen Strompreis ab.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Beispiel: Wohnung mit 16,15 MEA, „große“ Lösung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Für </a:t>
            </a:r>
            <a:r>
              <a:rPr lang="en-US" sz="1400" dirty="0" err="1">
                <a:solidFill>
                  <a:schemeClr val="tx1"/>
                </a:solidFill>
              </a:rPr>
              <a:t>andere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Wohnungen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sind</a:t>
            </a:r>
            <a:r>
              <a:rPr lang="en-US" sz="1400" dirty="0">
                <a:solidFill>
                  <a:schemeClr val="tx1"/>
                </a:solidFill>
              </a:rPr>
              <a:t> alle </a:t>
            </a:r>
            <a:r>
              <a:rPr lang="en-US" sz="1400" dirty="0" err="1">
                <a:solidFill>
                  <a:schemeClr val="tx1"/>
                </a:solidFill>
              </a:rPr>
              <a:t>Zahlen</a:t>
            </a:r>
            <a:r>
              <a:rPr lang="en-US" sz="1400" dirty="0">
                <a:solidFill>
                  <a:schemeClr val="tx1"/>
                </a:solidFill>
              </a:rPr>
              <a:t> proportional </a:t>
            </a:r>
            <a:r>
              <a:rPr lang="en-US" sz="1400" dirty="0" err="1">
                <a:solidFill>
                  <a:schemeClr val="tx1"/>
                </a:solidFill>
              </a:rPr>
              <a:t>zu</a:t>
            </a:r>
            <a:r>
              <a:rPr lang="en-US" sz="1400" dirty="0">
                <a:solidFill>
                  <a:schemeClr val="tx1"/>
                </a:solidFill>
              </a:rPr>
              <a:t> MEA </a:t>
            </a:r>
            <a:r>
              <a:rPr lang="en-US" sz="1400" dirty="0" err="1">
                <a:solidFill>
                  <a:schemeClr val="tx1"/>
                </a:solidFill>
              </a:rPr>
              <a:t>größer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oder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kleiner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C74A2-3C0E-5E9E-3AAB-E317F6BCC204}"/>
              </a:ext>
            </a:extLst>
          </p:cNvPr>
          <p:cNvSpPr txBox="1"/>
          <p:nvPr/>
        </p:nvSpPr>
        <p:spPr>
          <a:xfrm>
            <a:off x="677334" y="6332636"/>
            <a:ext cx="7568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Für </a:t>
            </a:r>
            <a:r>
              <a:rPr lang="en-US" sz="1400" dirty="0" err="1"/>
              <a:t>Annahmen</a:t>
            </a:r>
            <a:r>
              <a:rPr lang="en-US" sz="1400" dirty="0"/>
              <a:t> und </a:t>
            </a:r>
            <a:r>
              <a:rPr lang="en-US" sz="1400" dirty="0" err="1"/>
              <a:t>Berechnungen</a:t>
            </a:r>
            <a:r>
              <a:rPr lang="en-US" sz="1400" dirty="0"/>
              <a:t> </a:t>
            </a:r>
            <a:r>
              <a:rPr lang="en-US" sz="1400" dirty="0" err="1"/>
              <a:t>siehe</a:t>
            </a:r>
            <a:r>
              <a:rPr lang="en-US" sz="1400" dirty="0"/>
              <a:t> “PV </a:t>
            </a:r>
            <a:r>
              <a:rPr lang="en-US" sz="1400" dirty="0" err="1"/>
              <a:t>Wirtschaftlichkeit</a:t>
            </a:r>
            <a:r>
              <a:rPr lang="en-US" sz="1400" dirty="0"/>
              <a:t>, 2022-05-13 Strompreis.xlsx”</a:t>
            </a:r>
          </a:p>
          <a:p>
            <a:pPr marL="342900" indent="-342900">
              <a:buAutoNum type="arabicParenBoth"/>
            </a:pPr>
            <a:r>
              <a:rPr lang="de-DE" sz="1400" dirty="0"/>
              <a:t>Durch MEA-Anteil sehr gut angenähert.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8A3CD8CC-BC4F-C077-ABB2-126A8F522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25785"/>
              </p:ext>
            </p:extLst>
          </p:nvPr>
        </p:nvGraphicFramePr>
        <p:xfrm>
          <a:off x="744008" y="3325499"/>
          <a:ext cx="8895291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642">
                  <a:extLst>
                    <a:ext uri="{9D8B030D-6E8A-4147-A177-3AD203B41FA5}">
                      <a16:colId xmlns:a16="http://schemas.microsoft.com/office/drawing/2014/main" val="345801349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894086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105150573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250818199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4280550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Preis für zugekauften Strom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23 ¢/kWh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26 ¢/kWh</a:t>
                      </a:r>
                      <a:endParaRPr lang="en-US" sz="1600" dirty="0"/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30 ¢/kWh</a:t>
                      </a:r>
                      <a:endParaRPr lang="en-US" sz="1600" dirty="0"/>
                    </a:p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35 ¢/kWh</a:t>
                      </a:r>
                      <a:endParaRPr lang="en-US" sz="1600" dirty="0"/>
                    </a:p>
                    <a:p>
                      <a:pPr algn="r"/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8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Ersparnis (1)</a:t>
                      </a:r>
                    </a:p>
                    <a:p>
                      <a:r>
                        <a:rPr lang="de-DE" sz="1600" dirty="0"/>
                        <a:t>- Sonderumlage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/>
                        <a:t>9,32 €/Monat</a:t>
                      </a:r>
                    </a:p>
                    <a:p>
                      <a:pPr algn="r"/>
                      <a:r>
                        <a:rPr lang="de-DE" sz="1600" b="0" dirty="0"/>
                        <a:t>- 7,43 €/Monat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/>
                        <a:t>10,53 €/Monat</a:t>
                      </a:r>
                    </a:p>
                    <a:p>
                      <a:pPr algn="r"/>
                      <a:r>
                        <a:rPr lang="de-DE" sz="1600" b="0" dirty="0"/>
                        <a:t>- 7,43 €/Monat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/>
                        <a:t>12,15 €/Monat</a:t>
                      </a:r>
                    </a:p>
                    <a:p>
                      <a:pPr algn="r"/>
                      <a:r>
                        <a:rPr lang="de-DE" sz="1600" b="0" dirty="0"/>
                        <a:t>- 7,43 €/Monat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/>
                        <a:t>14,17 €/Monat</a:t>
                      </a:r>
                    </a:p>
                    <a:p>
                      <a:pPr algn="r"/>
                      <a:r>
                        <a:rPr lang="de-DE" sz="1600" b="0" dirty="0"/>
                        <a:t>- 7,43 €/Monat</a:t>
                      </a:r>
                      <a:endParaRPr lang="de-DE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227115"/>
                  </a:ext>
                </a:extLst>
              </a:tr>
              <a:tr h="3063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= Unterm Strich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+1,89 €/Monat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+3,11 €/Monat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+4,72 €/Monat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+6,75 €/Monat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94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650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0C3B-48F6-CFE9-92DF-D9876D6A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Zwei Alternativen</a:t>
            </a:r>
            <a:br>
              <a:rPr lang="de-DE" sz="3200" dirty="0"/>
            </a:br>
            <a:r>
              <a:rPr lang="de-DE" sz="2400" dirty="0"/>
              <a:t>Mehr Kosten sparen oder mehr Klimaschutz?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F4F37B-0B4B-C11B-951D-5B306D0DDB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90060"/>
              </p:ext>
            </p:extLst>
          </p:nvPr>
        </p:nvGraphicFramePr>
        <p:xfrm>
          <a:off x="677334" y="2000568"/>
          <a:ext cx="8596668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819">
                  <a:extLst>
                    <a:ext uri="{9D8B030D-6E8A-4147-A177-3AD203B41FA5}">
                      <a16:colId xmlns:a16="http://schemas.microsoft.com/office/drawing/2014/main" val="3173744853"/>
                    </a:ext>
                  </a:extLst>
                </a:gridCol>
                <a:gridCol w="2585385">
                  <a:extLst>
                    <a:ext uri="{9D8B030D-6E8A-4147-A177-3AD203B41FA5}">
                      <a16:colId xmlns:a16="http://schemas.microsoft.com/office/drawing/2014/main" val="4292772832"/>
                    </a:ext>
                  </a:extLst>
                </a:gridCol>
                <a:gridCol w="2649469">
                  <a:extLst>
                    <a:ext uri="{9D8B030D-6E8A-4147-A177-3AD203B41FA5}">
                      <a16:colId xmlns:a16="http://schemas.microsoft.com/office/drawing/2014/main" val="756894591"/>
                    </a:ext>
                  </a:extLst>
                </a:gridCol>
                <a:gridCol w="915995">
                  <a:extLst>
                    <a:ext uri="{9D8B030D-6E8A-4147-A177-3AD203B41FA5}">
                      <a16:colId xmlns:a16="http://schemas.microsoft.com/office/drawing/2014/main" val="4057741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PV Module 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Haus 1</a:t>
                      </a:r>
                    </a:p>
                  </a:txBody>
                  <a:tcP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Haus 1 und Haus 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Bem.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3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Kosten aus Rücklagen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71.200 €</a:t>
                      </a:r>
                    </a:p>
                    <a:p>
                      <a:pPr algn="ctr"/>
                      <a:r>
                        <a:rPr lang="de-DE" sz="1200" dirty="0"/>
                        <a:t>(Angebot)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110.400 €</a:t>
                      </a:r>
                    </a:p>
                    <a:p>
                      <a:pPr algn="ctr"/>
                      <a:r>
                        <a:rPr lang="de-DE" sz="1200" dirty="0"/>
                        <a:t>(Geschätzt)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286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Beitrag zum Klimaschutz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36 Tonnen/Jahr</a:t>
                      </a:r>
                    </a:p>
                    <a:p>
                      <a:pPr algn="ctr"/>
                      <a:r>
                        <a:rPr lang="de-DE" sz="1200" dirty="0"/>
                        <a:t>Wie 60.000 qm Wald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58 Tonnen/Jahr</a:t>
                      </a:r>
                    </a:p>
                    <a:p>
                      <a:pPr algn="ctr"/>
                      <a:r>
                        <a:rPr lang="de-DE" sz="1200" dirty="0"/>
                        <a:t>Wie 95.800 qm Wald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112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Eigenverbrauch</a:t>
                      </a:r>
                    </a:p>
                    <a:p>
                      <a:r>
                        <a:rPr lang="de-DE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Anteil am erzeugten PV-Strom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51 %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(1)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5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Amortisation in 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10,2 Jahren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12,7 Jahren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(2)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94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Stromkosten-Ersparnis</a:t>
                      </a:r>
                    </a:p>
                    <a:p>
                      <a:r>
                        <a:rPr lang="de-DE" sz="1600" u="non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 Sonderumlage</a:t>
                      </a:r>
                    </a:p>
                    <a:p>
                      <a:r>
                        <a:rPr lang="de-DE" sz="1600" dirty="0"/>
                        <a:t>= Unterm Strich</a:t>
                      </a:r>
                    </a:p>
                    <a:p>
                      <a:r>
                        <a:rPr lang="de-DE" sz="1200" dirty="0"/>
                        <a:t>bei 16,15 MEA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8,38 €/Monat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-4,79 €/Monat</a:t>
                      </a:r>
                      <a:endParaRPr lang="de-DE" sz="1600" u="sng" dirty="0"/>
                    </a:p>
                    <a:p>
                      <a:pPr algn="ctr"/>
                      <a:r>
                        <a:rPr lang="de-DE" sz="1600" dirty="0"/>
                        <a:t>+3,59 €/Monat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10,53 €/Monat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-7,43 €/Monat</a:t>
                      </a:r>
                      <a:endParaRPr lang="de-DE" sz="1600" u="sng" dirty="0"/>
                    </a:p>
                    <a:p>
                      <a:pPr algn="ctr"/>
                      <a:r>
                        <a:rPr lang="de-DE" sz="1600" dirty="0"/>
                        <a:t>+3,11 €/Monat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(2) (3)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931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D6BC7A-7F07-A704-40C3-2C6B8C7A567C}"/>
              </a:ext>
            </a:extLst>
          </p:cNvPr>
          <p:cNvSpPr txBox="1"/>
          <p:nvPr/>
        </p:nvSpPr>
        <p:spPr>
          <a:xfrm>
            <a:off x="677333" y="5900261"/>
            <a:ext cx="8033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Für </a:t>
            </a:r>
            <a:r>
              <a:rPr lang="en-US" sz="1400" dirty="0" err="1"/>
              <a:t>Annahmen</a:t>
            </a:r>
            <a:r>
              <a:rPr lang="en-US" sz="1400" dirty="0"/>
              <a:t> und </a:t>
            </a:r>
            <a:r>
              <a:rPr lang="en-US" sz="1400" dirty="0" err="1"/>
              <a:t>Berechnungen</a:t>
            </a:r>
            <a:r>
              <a:rPr lang="en-US" sz="1400" dirty="0"/>
              <a:t> </a:t>
            </a:r>
            <a:r>
              <a:rPr lang="en-US" sz="1400" dirty="0" err="1"/>
              <a:t>siehe</a:t>
            </a:r>
            <a:r>
              <a:rPr lang="en-US" sz="1400" dirty="0"/>
              <a:t> “PV </a:t>
            </a:r>
            <a:r>
              <a:rPr lang="en-US" sz="1400" dirty="0" err="1"/>
              <a:t>Wirtschaftlichkeit</a:t>
            </a:r>
            <a:r>
              <a:rPr lang="en-US" sz="1400" dirty="0"/>
              <a:t>, 2022-05-13 Dimensionierung.xlsx”</a:t>
            </a:r>
          </a:p>
          <a:p>
            <a:r>
              <a:rPr lang="de-DE" sz="1400" dirty="0"/>
              <a:t>(1) 70 % Simulation von XXX mit Daten von 2019 + 30 % HT Berlin</a:t>
            </a:r>
          </a:p>
          <a:p>
            <a:r>
              <a:rPr lang="de-DE" sz="1400" dirty="0"/>
              <a:t>(2) Bei Strompreis 26 ¢/kWh</a:t>
            </a:r>
          </a:p>
          <a:p>
            <a:r>
              <a:rPr lang="de-DE" sz="1400" dirty="0"/>
              <a:t>(3) In den ersten 5-6 Jahren, danach ca. 2 €/Monat mehr</a:t>
            </a:r>
          </a:p>
        </p:txBody>
      </p:sp>
    </p:spTree>
    <p:extLst>
      <p:ext uri="{BB962C8B-B14F-4D97-AF65-F5344CB8AC3E}">
        <p14:creationId xmlns:p14="http://schemas.microsoft.com/office/powerpoint/2010/main" val="235417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F4D3F-2B7E-401B-ACBD-A41F60BC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Mieter und Vermieter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Das Lied vom Kompromiß - Demokratiegeschichten">
            <a:extLst>
              <a:ext uri="{FF2B5EF4-FFF2-40B4-BE49-F238E27FC236}">
                <a16:creationId xmlns:a16="http://schemas.microsoft.com/office/drawing/2014/main" id="{06FA22C3-0D8D-4353-BD2E-F3AD6B114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7750"/>
          <a:stretch/>
        </p:blipFill>
        <p:spPr bwMode="auto">
          <a:xfrm>
            <a:off x="757251" y="1627057"/>
            <a:ext cx="3856774" cy="36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60BCC-AB80-489F-8602-DACE72BA6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500" dirty="0">
                <a:solidFill>
                  <a:srgbClr val="FFFFFF"/>
                </a:solidFill>
              </a:rPr>
              <a:t>Wie bisher beschrieben …</a:t>
            </a:r>
          </a:p>
          <a:p>
            <a:pPr>
              <a:lnSpc>
                <a:spcPct val="90000"/>
              </a:lnSpc>
            </a:pPr>
            <a:r>
              <a:rPr lang="de-DE" sz="1500" dirty="0">
                <a:solidFill>
                  <a:srgbClr val="FFFFFF"/>
                </a:solidFill>
              </a:rPr>
              <a:t>… profitieren Mieter von geringeren Stromkosten</a:t>
            </a:r>
          </a:p>
          <a:p>
            <a:pPr>
              <a:lnSpc>
                <a:spcPct val="90000"/>
              </a:lnSpc>
            </a:pPr>
            <a:r>
              <a:rPr lang="de-DE" sz="1500" dirty="0">
                <a:solidFill>
                  <a:srgbClr val="FFFFFF"/>
                </a:solidFill>
              </a:rPr>
              <a:t>... </a:t>
            </a:r>
            <a:r>
              <a:rPr lang="de-DE" sz="1500" dirty="0">
                <a:solidFill>
                  <a:schemeClr val="bg1"/>
                </a:solidFill>
              </a:rPr>
              <a:t>während Vermieter die Sonderumlagen bezahlen ( 8€/Monat </a:t>
            </a:r>
            <a:r>
              <a:rPr lang="de-DE" sz="1500" dirty="0">
                <a:solidFill>
                  <a:srgbClr val="FFFFFF"/>
                </a:solidFill>
              </a:rPr>
              <a:t>bei 17,5 MEA, große Lösung), langfristig aber auch von einer Wertsteigerung der Wohnung profitieren.</a:t>
            </a:r>
          </a:p>
          <a:p>
            <a:pPr marL="0" indent="0">
              <a:lnSpc>
                <a:spcPct val="90000"/>
              </a:lnSpc>
              <a:buNone/>
            </a:pPr>
            <a:endParaRPr lang="de-DE" sz="15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500" dirty="0">
                <a:solidFill>
                  <a:srgbClr val="FFFFFF"/>
                </a:solidFill>
              </a:rPr>
              <a:t>Je nach Mietvertrag können Vermieter – müssen aber nicht - die Kaltmiete um bis zu 8 %/Jahr (12 Jahre) der </a:t>
            </a:r>
            <a:r>
              <a:rPr lang="de-DE" sz="1500" u="sng" dirty="0">
                <a:solidFill>
                  <a:srgbClr val="FFFFFF"/>
                </a:solidFill>
              </a:rPr>
              <a:t>anteiligen Modernisierungskosten </a:t>
            </a:r>
            <a:r>
              <a:rPr lang="de-DE" sz="1500" dirty="0">
                <a:solidFill>
                  <a:srgbClr val="FFFFFF"/>
                </a:solidFill>
              </a:rPr>
              <a:t>erhöhen. Es gibt einzuhaltende Formalien.</a:t>
            </a:r>
          </a:p>
        </p:txBody>
      </p:sp>
    </p:spTree>
    <p:extLst>
      <p:ext uri="{BB962C8B-B14F-4D97-AF65-F5344CB8AC3E}">
        <p14:creationId xmlns:p14="http://schemas.microsoft.com/office/powerpoint/2010/main" val="347097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1999-4217-3D3D-B7B5-BFF94AC1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/>
              <a:t>Zahlen sind nicht mehr gültig!</a:t>
            </a:r>
            <a:br>
              <a:rPr lang="de-DE" sz="3000" dirty="0"/>
            </a:br>
            <a:r>
              <a:rPr lang="de-DE" sz="2400" dirty="0"/>
              <a:t>Dennoch ein gültiges Beispiel zur Meinungsbildung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E40BF-5161-1C5E-52ED-6830B55D340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de-DE" dirty="0"/>
              <a:t>Diese Präsentation zeigt den Stand kurz vor Beschlussfassung.</a:t>
            </a:r>
          </a:p>
          <a:p>
            <a:r>
              <a:rPr lang="de-DE" dirty="0"/>
              <a:t>Die heutige Gesetzeslage (November 2023) ist deutlich günstiger und die Wirtschaftlichkeit deutlich besser.</a:t>
            </a:r>
          </a:p>
          <a:p>
            <a:r>
              <a:rPr lang="de-DE" dirty="0"/>
              <a:t>Heute gültige Zahlen finden Sie im Erfahrungsbericht dieses Projekts.</a:t>
            </a:r>
          </a:p>
          <a:p>
            <a:endParaRPr lang="de-DE" dirty="0"/>
          </a:p>
          <a:p>
            <a:r>
              <a:rPr lang="de-DE" dirty="0"/>
              <a:t>Diese Präsentation dient dennoch als Beispiel für eine Grundlage zur Meinungsbildung und Entscheidungsfindung.</a:t>
            </a:r>
          </a:p>
          <a:p>
            <a:r>
              <a:rPr lang="de-DE" dirty="0"/>
              <a:t>Sie dürfen diese Präsentation gerne als Vorlage für Ihre eigene Präsentation verwenden.</a:t>
            </a:r>
          </a:p>
          <a:p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C9907-798A-4D28-B88A-10A6D2BC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609600"/>
            <a:ext cx="4635967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800" dirty="0"/>
              <a:t>Unsicherheiten</a:t>
            </a:r>
            <a:br>
              <a:rPr lang="de-DE" sz="2800" dirty="0"/>
            </a:br>
            <a:r>
              <a:rPr lang="de-DE" sz="2000" dirty="0"/>
              <a:t>Trotz gründlicher Untersuchungen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5A3BB-B34D-44C2-86F9-33DDAD65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943111"/>
            <a:ext cx="5394940" cy="49006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Preis für große Lösung geschätzt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Auf Angebot warten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Steigende Preise bei freibleibendem Angebot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10 % Puffer, schnell entscheiden</a:t>
            </a:r>
          </a:p>
          <a:p>
            <a:pPr>
              <a:lnSpc>
                <a:spcPct val="90000"/>
              </a:lnSpc>
            </a:pPr>
            <a:r>
              <a:rPr lang="de-DE" dirty="0"/>
              <a:t>Entwicklung des Strompreises </a:t>
            </a:r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de-DE" dirty="0">
                <a:sym typeface="Wingdings" panose="05000000000000000000" pitchFamily="2" charset="2"/>
              </a:rPr>
              <a:t>Mehr E-Autos  Pro PV</a:t>
            </a:r>
          </a:p>
          <a:p>
            <a:pPr>
              <a:lnSpc>
                <a:spcPct val="90000"/>
              </a:lnSpc>
            </a:pPr>
            <a:r>
              <a:rPr lang="de-DE" dirty="0">
                <a:sym typeface="Wingdings" panose="05000000000000000000" pitchFamily="2" charset="2"/>
              </a:rPr>
              <a:t>Gesetzesänderung  Tendenziell pro PV</a:t>
            </a:r>
          </a:p>
          <a:p>
            <a:pPr>
              <a:lnSpc>
                <a:spcPct val="90000"/>
              </a:lnSpc>
            </a:pPr>
            <a:r>
              <a:rPr lang="de-DE" dirty="0">
                <a:sym typeface="Wingdings" panose="05000000000000000000" pitchFamily="2" charset="2"/>
              </a:rPr>
              <a:t>Geringere Mehrwertsteuer für Strom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Gut für uns aber leicht contra PV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Laufende</a:t>
            </a:r>
            <a:r>
              <a:rPr lang="en-US" dirty="0"/>
              <a:t>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Großzügig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geschätzt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ym typeface="Wingdings" panose="05000000000000000000" pitchFamily="2" charset="2"/>
              </a:rPr>
              <a:t>Etwas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übersehen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ungenaue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Annahmen</a:t>
            </a: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ym typeface="Wingdings" panose="05000000000000000000" pitchFamily="2" charset="2"/>
              </a:rPr>
              <a:t>Erhalten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wir</a:t>
            </a:r>
            <a:r>
              <a:rPr lang="en-US" dirty="0">
                <a:sym typeface="Wingdings" panose="05000000000000000000" pitchFamily="2" charset="2"/>
              </a:rPr>
              <a:t> mehr </a:t>
            </a:r>
            <a:r>
              <a:rPr lang="en-US" dirty="0" err="1">
                <a:sym typeface="Wingdings" panose="05000000000000000000" pitchFamily="2" charset="2"/>
              </a:rPr>
              <a:t>Angebote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ym typeface="Wingdings" panose="05000000000000000000" pitchFamily="2" charset="2"/>
              </a:rPr>
              <a:t>Lieferzeit</a:t>
            </a:r>
            <a:endParaRPr lang="en-US" dirty="0"/>
          </a:p>
        </p:txBody>
      </p:sp>
      <p:pic>
        <p:nvPicPr>
          <p:cNvPr id="1026" name="Picture 2" descr="Leben mit dem Ungewissen - Was Unsicherheit mit uns macht |  deutschlandfunkkultur.de">
            <a:extLst>
              <a:ext uri="{FF2B5EF4-FFF2-40B4-BE49-F238E27FC236}">
                <a16:creationId xmlns:a16="http://schemas.microsoft.com/office/drawing/2014/main" id="{13148CAE-FD88-5B6D-AC9E-678696C55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r="21104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Isosceles Triangle 14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89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D2F9-F0C0-4F36-A20E-B4D0E350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348337"/>
            <a:ext cx="4064466" cy="584718"/>
          </a:xfrm>
        </p:spPr>
        <p:txBody>
          <a:bodyPr>
            <a:normAutofit fontScale="90000"/>
          </a:bodyPr>
          <a:lstStyle/>
          <a:p>
            <a:r>
              <a:rPr lang="de-DE" sz="3300" dirty="0"/>
              <a:t>Fazit</a:t>
            </a:r>
            <a:endParaRPr lang="en-US" sz="3300" dirty="0"/>
          </a:p>
        </p:txBody>
      </p:sp>
      <p:graphicFrame>
        <p:nvGraphicFramePr>
          <p:cNvPr id="123" name="Content Placeholder 2">
            <a:extLst>
              <a:ext uri="{FF2B5EF4-FFF2-40B4-BE49-F238E27FC236}">
                <a16:creationId xmlns:a16="http://schemas.microsoft.com/office/drawing/2014/main" id="{09CF47EB-3D00-38AC-24E6-5FE5D12E6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061244"/>
              </p:ext>
            </p:extLst>
          </p:nvPr>
        </p:nvGraphicFramePr>
        <p:xfrm>
          <a:off x="5209562" y="2268633"/>
          <a:ext cx="5394940" cy="401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Picture 28" descr="A hand holding a seedling&#10;&#10;Description automatically generated with medium confidence">
            <a:extLst>
              <a:ext uri="{FF2B5EF4-FFF2-40B4-BE49-F238E27FC236}">
                <a16:creationId xmlns:a16="http://schemas.microsoft.com/office/drawing/2014/main" id="{21AAF74D-C451-436B-A2A9-C3185BF48F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402" r="434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17515-C1FC-421A-965B-9F47BA5655F5}"/>
              </a:ext>
            </a:extLst>
          </p:cNvPr>
          <p:cNvSpPr txBox="1"/>
          <p:nvPr/>
        </p:nvSpPr>
        <p:spPr>
          <a:xfrm>
            <a:off x="5205373" y="1748508"/>
            <a:ext cx="416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Mit der vorgeschlagenen PV-Anlage …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8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urznotiz mit Fragezeichen">
            <a:extLst>
              <a:ext uri="{FF2B5EF4-FFF2-40B4-BE49-F238E27FC236}">
                <a16:creationId xmlns:a16="http://schemas.microsoft.com/office/drawing/2014/main" id="{59849FF6-04E1-D652-432E-8CC9267E5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3" t="2052" r="4314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9B7C2-0B98-4DFB-A613-E5B4278E2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de-DE" sz="4800" dirty="0"/>
              <a:t>Fragen?</a:t>
            </a:r>
            <a:endParaRPr lang="en-US" sz="4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2CAC721-0CC6-4E60-BEF3-017B5B993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de-DE" sz="2400" dirty="0"/>
              <a:t>Stimmungsbild</a:t>
            </a:r>
            <a:endParaRPr lang="en-US" sz="2400" dirty="0"/>
          </a:p>
        </p:txBody>
      </p:sp>
      <p:cxnSp>
        <p:nvCxnSpPr>
          <p:cNvPr id="53" name="Straight Connector 3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AF1D-8D5F-255B-926F-7CC683D7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Beschlussfassung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EEA60-17CA-C488-A1A2-64F47CEE8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PV-Anlage: Große (oder kleine) Lösung</a:t>
            </a:r>
          </a:p>
          <a:p>
            <a:r>
              <a:rPr lang="de-DE" dirty="0"/>
              <a:t>110.000 € + 10 % (oder 71.000 € + 10 %) </a:t>
            </a:r>
          </a:p>
          <a:p>
            <a:r>
              <a:rPr lang="de-DE" dirty="0"/>
              <a:t>Mind. 2 weitere Angebote, notfalls ohne falls keine Antwort </a:t>
            </a:r>
          </a:p>
          <a:p>
            <a:r>
              <a:rPr lang="de-DE" dirty="0"/>
              <a:t>Vollmacht an die Verwaltung nach Rücksprache mit Leiter AK PV (Jochen)</a:t>
            </a:r>
          </a:p>
          <a:p>
            <a:r>
              <a:rPr lang="de-DE" dirty="0"/>
              <a:t>Optimierung möglich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5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A8ED-6522-C19B-7A18-12EA8C5D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Backup Material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BD66-A39B-6568-5F79-FB6177E7A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0C3B-48F6-CFE9-92DF-D9876D6A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Alternativen - auch mit Speicher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F4F37B-0B4B-C11B-951D-5B306D0DDB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1429068"/>
          <a:ext cx="9415356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433">
                  <a:extLst>
                    <a:ext uri="{9D8B030D-6E8A-4147-A177-3AD203B41FA5}">
                      <a16:colId xmlns:a16="http://schemas.microsoft.com/office/drawing/2014/main" val="3173744853"/>
                    </a:ext>
                  </a:extLst>
                </a:gridCol>
                <a:gridCol w="1755182">
                  <a:extLst>
                    <a:ext uri="{9D8B030D-6E8A-4147-A177-3AD203B41FA5}">
                      <a16:colId xmlns:a16="http://schemas.microsoft.com/office/drawing/2014/main" val="4292772832"/>
                    </a:ext>
                  </a:extLst>
                </a:gridCol>
                <a:gridCol w="1778127">
                  <a:extLst>
                    <a:ext uri="{9D8B030D-6E8A-4147-A177-3AD203B41FA5}">
                      <a16:colId xmlns:a16="http://schemas.microsoft.com/office/drawing/2014/main" val="2187677896"/>
                    </a:ext>
                  </a:extLst>
                </a:gridCol>
                <a:gridCol w="1801070">
                  <a:extLst>
                    <a:ext uri="{9D8B030D-6E8A-4147-A177-3AD203B41FA5}">
                      <a16:colId xmlns:a16="http://schemas.microsoft.com/office/drawing/2014/main" val="18812814"/>
                    </a:ext>
                  </a:extLst>
                </a:gridCol>
                <a:gridCol w="1798688">
                  <a:extLst>
                    <a:ext uri="{9D8B030D-6E8A-4147-A177-3AD203B41FA5}">
                      <a16:colId xmlns:a16="http://schemas.microsoft.com/office/drawing/2014/main" val="756894591"/>
                    </a:ext>
                  </a:extLst>
                </a:gridCol>
                <a:gridCol w="621856">
                  <a:extLst>
                    <a:ext uri="{9D8B030D-6E8A-4147-A177-3AD203B41FA5}">
                      <a16:colId xmlns:a16="http://schemas.microsoft.com/office/drawing/2014/main" val="4057741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PV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Haus 1 komplett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Haus 1 komplett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Haus 1 komplett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Haus 2 teilweise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Haus 1 komplett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Haus 2 komplett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solidFill>
                            <a:schemeClr val="bg1"/>
                          </a:solidFill>
                        </a:rPr>
                        <a:t>Bem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3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Speicher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22 kWh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-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70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Kosten aus Rücklagen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71.200 €</a:t>
                      </a:r>
                    </a:p>
                    <a:p>
                      <a:pPr algn="ctr"/>
                      <a:r>
                        <a:rPr lang="de-DE" sz="1600" dirty="0"/>
                        <a:t>(Angebot)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88.800 €</a:t>
                      </a:r>
                    </a:p>
                    <a:p>
                      <a:pPr algn="ctr"/>
                      <a:r>
                        <a:rPr lang="de-DE" sz="1600" dirty="0"/>
                        <a:t>(Angebot)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88.800 €</a:t>
                      </a:r>
                    </a:p>
                    <a:p>
                      <a:pPr algn="ctr"/>
                      <a:r>
                        <a:rPr lang="de-DE" sz="1600" dirty="0"/>
                        <a:t>(Geschätzt)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110.400 €</a:t>
                      </a:r>
                    </a:p>
                    <a:p>
                      <a:pPr algn="ctr"/>
                      <a:r>
                        <a:rPr lang="de-DE" sz="1600" dirty="0"/>
                        <a:t>(Geschätzt)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286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Beitrag gegen Klimawandel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46.700 kWh/J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46.700 kWh/J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58.200 kWh/J</a:t>
                      </a:r>
                    </a:p>
                    <a:p>
                      <a:pPr algn="ctr"/>
                      <a:r>
                        <a:rPr lang="de-DE" sz="1600" dirty="0"/>
                        <a:t>+ 25 %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72.400 kWh/J</a:t>
                      </a:r>
                    </a:p>
                    <a:p>
                      <a:pPr algn="ctr"/>
                      <a:r>
                        <a:rPr lang="de-DE" sz="1600" dirty="0"/>
                        <a:t>+ 55 %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2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Eigenverbrauch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78 %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59 %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51 %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(1)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5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Amortisation in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10,2 Jahren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11,8 Jahren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11,3 Jahren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12,7 Jahren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(2)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94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Umlage </a:t>
                      </a:r>
                      <a:br>
                        <a:rPr lang="de-DE" sz="1600" dirty="0"/>
                      </a:br>
                      <a:r>
                        <a:rPr lang="de-DE" sz="1400" dirty="0"/>
                        <a:t>bei 16,15 MEA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-4,79 €/Monat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-5,98 €/Monat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-5,98 €/Monat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-7,40 €/Monat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16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Ersparnis</a:t>
                      </a:r>
                      <a:br>
                        <a:rPr lang="de-DE" sz="1600" dirty="0"/>
                      </a:br>
                      <a:r>
                        <a:rPr lang="de-DE" sz="1400" dirty="0"/>
                        <a:t>bei 16,15 MEA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33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Unterm Strich</a:t>
                      </a:r>
                    </a:p>
                    <a:p>
                      <a:r>
                        <a:rPr lang="de-DE" sz="1400" dirty="0"/>
                        <a:t>bei 16,15 MEA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+3,59 €/Monat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+3,03 €/Monat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+3,47 €/Monat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+3,11 €/Monat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(2) (3)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9312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D6BC7A-7F07-A704-40C3-2C6B8C7A567C}"/>
              </a:ext>
            </a:extLst>
          </p:cNvPr>
          <p:cNvSpPr txBox="1"/>
          <p:nvPr/>
        </p:nvSpPr>
        <p:spPr>
          <a:xfrm>
            <a:off x="677334" y="6119336"/>
            <a:ext cx="53815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(1) 70 % Simulation von XXX mit Daten von 2019 + 30 % HT Berlin</a:t>
            </a:r>
          </a:p>
          <a:p>
            <a:r>
              <a:rPr lang="de-DE" sz="1400" dirty="0"/>
              <a:t>(2) Strompreis 26 ¢/kWh</a:t>
            </a:r>
          </a:p>
          <a:p>
            <a:r>
              <a:rPr lang="de-DE" sz="1400" dirty="0"/>
              <a:t>(3) In den ersten 5-6 Jahren, danach ca. 1 €/Monat mehr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2847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EF5B8-E4C5-4D4D-BDBD-7BA9F930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33432"/>
            <a:ext cx="3300646" cy="959892"/>
          </a:xfrm>
        </p:spPr>
        <p:txBody>
          <a:bodyPr anchor="ctr">
            <a:normAutofit/>
          </a:bodyPr>
          <a:lstStyle/>
          <a:p>
            <a:r>
              <a:rPr lang="de-DE" dirty="0"/>
              <a:t>Stromspeicher</a:t>
            </a:r>
            <a:endParaRPr lang="en-US" dirty="0"/>
          </a:p>
        </p:txBody>
      </p:sp>
      <p:sp>
        <p:nvSpPr>
          <p:cNvPr id="29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49D9-8492-40D7-8EA8-C29C5340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13" y="795048"/>
            <a:ext cx="6486649" cy="54990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/>
              <a:t>Batterie speichert tagsüber erzeugten PV-Strom für späteren Verbrauch wenn die Sonne nicht scheint.</a:t>
            </a:r>
          </a:p>
          <a:p>
            <a:r>
              <a:rPr lang="en-US" dirty="0" err="1"/>
              <a:t>Reduziert</a:t>
            </a:r>
            <a:r>
              <a:rPr lang="en-US" dirty="0"/>
              <a:t> </a:t>
            </a:r>
            <a:r>
              <a:rPr lang="en-US" dirty="0" err="1"/>
              <a:t>teuren</a:t>
            </a:r>
            <a:r>
              <a:rPr lang="en-US" dirty="0"/>
              <a:t> Strom-</a:t>
            </a:r>
            <a:r>
              <a:rPr lang="en-US" dirty="0" err="1"/>
              <a:t>Zukauf</a:t>
            </a:r>
            <a:r>
              <a:rPr lang="en-US" dirty="0"/>
              <a:t> (23 ¢/kWh, </a:t>
            </a:r>
            <a:r>
              <a:rPr lang="en-US" dirty="0" err="1"/>
              <a:t>steigend</a:t>
            </a:r>
            <a:r>
              <a:rPr lang="en-US" dirty="0"/>
              <a:t>)</a:t>
            </a:r>
          </a:p>
          <a:p>
            <a:r>
              <a:rPr lang="en-US" dirty="0" err="1"/>
              <a:t>Reduziert</a:t>
            </a:r>
            <a:r>
              <a:rPr lang="en-US" dirty="0"/>
              <a:t> </a:t>
            </a:r>
            <a:r>
              <a:rPr lang="en-US" dirty="0" err="1"/>
              <a:t>unattraktive</a:t>
            </a:r>
            <a:r>
              <a:rPr lang="en-US" dirty="0"/>
              <a:t> Strom-</a:t>
            </a:r>
            <a:r>
              <a:rPr lang="en-US" dirty="0" err="1"/>
              <a:t>Einspeisung</a:t>
            </a:r>
            <a:r>
              <a:rPr lang="en-US" dirty="0"/>
              <a:t> (5,36 ¢/kWh).</a:t>
            </a:r>
          </a:p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verbrauchen</a:t>
            </a:r>
            <a:r>
              <a:rPr lang="en-US" dirty="0"/>
              <a:t> ca. 78 % des </a:t>
            </a:r>
            <a:r>
              <a:rPr lang="en-US" dirty="0" err="1"/>
              <a:t>erzeugten</a:t>
            </a:r>
            <a:r>
              <a:rPr lang="en-US" dirty="0"/>
              <a:t> </a:t>
            </a:r>
            <a:r>
              <a:rPr lang="en-US" dirty="0" err="1"/>
              <a:t>Stroms</a:t>
            </a:r>
            <a:r>
              <a:rPr lang="en-US" dirty="0"/>
              <a:t> </a:t>
            </a:r>
            <a:r>
              <a:rPr lang="en-US" dirty="0" err="1"/>
              <a:t>selbst</a:t>
            </a:r>
            <a:r>
              <a:rPr lang="en-US" dirty="0"/>
              <a:t>.</a:t>
            </a:r>
            <a:br>
              <a:rPr lang="en-US" dirty="0"/>
            </a:br>
            <a:r>
              <a:rPr lang="en-US" sz="1400" dirty="0"/>
              <a:t>Simulation XXX + HT Berlin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e-DE" dirty="0"/>
              <a:t>22 kWh Speicher, erweiterbar auf 66 kWh</a:t>
            </a:r>
          </a:p>
          <a:p>
            <a:pPr marL="0" indent="0">
              <a:buNone/>
            </a:pPr>
            <a:r>
              <a:rPr lang="en-US" dirty="0" err="1"/>
              <a:t>Annahme</a:t>
            </a:r>
            <a:r>
              <a:rPr lang="en-US" dirty="0"/>
              <a:t>: 20.000 €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MWSt</a:t>
            </a:r>
            <a:endParaRPr lang="en-US" dirty="0"/>
          </a:p>
          <a:p>
            <a:r>
              <a:rPr lang="en-US" sz="1400" dirty="0" err="1"/>
              <a:t>Basierend</a:t>
            </a:r>
            <a:r>
              <a:rPr lang="en-US" sz="1400" dirty="0"/>
              <a:t> auf 17.600 € </a:t>
            </a:r>
            <a:r>
              <a:rPr lang="en-US" sz="1400" dirty="0" err="1"/>
              <a:t>Netto</a:t>
            </a:r>
            <a:r>
              <a:rPr lang="en-US" sz="1400" dirty="0"/>
              <a:t> </a:t>
            </a:r>
            <a:r>
              <a:rPr lang="en-US" sz="1400" dirty="0" err="1"/>
              <a:t>inkl</a:t>
            </a:r>
            <a:r>
              <a:rPr lang="en-US" sz="1400" dirty="0"/>
              <a:t>. </a:t>
            </a:r>
            <a:r>
              <a:rPr lang="en-US" sz="1400" dirty="0" err="1"/>
              <a:t>Wechselrichter</a:t>
            </a:r>
            <a:r>
              <a:rPr lang="en-US" sz="1400" dirty="0"/>
              <a:t> (</a:t>
            </a:r>
            <a:r>
              <a:rPr lang="en-US" sz="1400" dirty="0" err="1"/>
              <a:t>Angebot</a:t>
            </a:r>
            <a:r>
              <a:rPr lang="en-US" sz="1400" dirty="0"/>
              <a:t> von </a:t>
            </a:r>
            <a:r>
              <a:rPr lang="en-US" sz="1400" dirty="0" err="1"/>
              <a:t>Firma</a:t>
            </a:r>
            <a:r>
              <a:rPr lang="en-US" sz="1400" dirty="0"/>
              <a:t> XXX </a:t>
            </a:r>
            <a:r>
              <a:rPr lang="en-US" sz="1400" dirty="0" err="1"/>
              <a:t>vom</a:t>
            </a:r>
            <a:r>
              <a:rPr lang="en-US" sz="1400" dirty="0"/>
              <a:t> 5.5.2022)</a:t>
            </a:r>
          </a:p>
          <a:p>
            <a:r>
              <a:rPr lang="en-US" sz="1400" dirty="0" err="1"/>
              <a:t>Mit</a:t>
            </a:r>
            <a:r>
              <a:rPr lang="en-US" sz="1400" dirty="0"/>
              <a:t> </a:t>
            </a:r>
            <a:r>
              <a:rPr lang="en-US" sz="1400" dirty="0" err="1"/>
              <a:t>Garantieverlängerung</a:t>
            </a:r>
            <a:r>
              <a:rPr lang="en-US" sz="1400" dirty="0"/>
              <a:t> </a:t>
            </a:r>
            <a:r>
              <a:rPr lang="en-US" sz="1400" dirty="0" err="1"/>
              <a:t>Wechselrichter</a:t>
            </a:r>
            <a:r>
              <a:rPr lang="en-US" sz="1400" dirty="0"/>
              <a:t> auf 20 Jahre</a:t>
            </a:r>
          </a:p>
          <a:p>
            <a:r>
              <a:rPr lang="en-US" sz="1400" dirty="0" err="1"/>
              <a:t>Größere</a:t>
            </a:r>
            <a:r>
              <a:rPr lang="en-US" sz="1400" dirty="0"/>
              <a:t> </a:t>
            </a:r>
            <a:r>
              <a:rPr lang="en-US" sz="1400" dirty="0" err="1"/>
              <a:t>Leistung</a:t>
            </a:r>
            <a:r>
              <a:rPr lang="en-US" sz="1400" dirty="0"/>
              <a:t> für </a:t>
            </a:r>
            <a:r>
              <a:rPr lang="en-US" sz="1400" dirty="0" err="1"/>
              <a:t>Ersatzstromversorgung</a:t>
            </a:r>
            <a:r>
              <a:rPr lang="en-US" sz="1400" dirty="0"/>
              <a:t> für </a:t>
            </a:r>
            <a:r>
              <a:rPr lang="en-US" sz="1400" dirty="0" err="1"/>
              <a:t>Allgemeinstrom</a:t>
            </a:r>
            <a:endParaRPr lang="en-US" sz="1400" dirty="0"/>
          </a:p>
        </p:txBody>
      </p:sp>
      <p:sp>
        <p:nvSpPr>
          <p:cNvPr id="31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4A4F6-C8AB-EE8F-528D-719D451C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81" y="2288330"/>
            <a:ext cx="2162761" cy="39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35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F35F3-68BB-1888-22AA-8A43AA1B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E372706-5EE2-FC53-A73C-7D884084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800555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B2407-CF93-5764-741B-0A1A6B7DCB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819062-569E-21DC-8A05-51C50D1194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85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AF35F3-68BB-1888-22AA-8A43AA1B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" name="Content Placeholder 33">
            <a:extLst>
              <a:ext uri="{FF2B5EF4-FFF2-40B4-BE49-F238E27FC236}">
                <a16:creationId xmlns:a16="http://schemas.microsoft.com/office/drawing/2014/main" id="{4EE9EE4C-4CFA-8205-3CF4-3F8F6BB16A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  <a:prstGeom prst="rect">
            <a:avLst/>
          </a:prstGeom>
        </p:spPr>
      </p:pic>
      <p:pic>
        <p:nvPicPr>
          <p:cNvPr id="41" name="Content Placeholder 9">
            <a:extLst>
              <a:ext uri="{FF2B5EF4-FFF2-40B4-BE49-F238E27FC236}">
                <a16:creationId xmlns:a16="http://schemas.microsoft.com/office/drawing/2014/main" id="{53C492B8-03C1-FF58-BFB8-62B116C175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5281" y="2645768"/>
            <a:ext cx="3881437" cy="29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7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D2F9-F0C0-4F36-A20E-B4D0E350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348337"/>
            <a:ext cx="4064466" cy="584718"/>
          </a:xfrm>
        </p:spPr>
        <p:txBody>
          <a:bodyPr>
            <a:normAutofit fontScale="90000"/>
          </a:bodyPr>
          <a:lstStyle/>
          <a:p>
            <a:r>
              <a:rPr lang="de-DE" sz="3300" dirty="0"/>
              <a:t>Fazit</a:t>
            </a:r>
            <a:endParaRPr lang="en-US" sz="3300" dirty="0"/>
          </a:p>
        </p:txBody>
      </p:sp>
      <p:graphicFrame>
        <p:nvGraphicFramePr>
          <p:cNvPr id="123" name="Content Placeholder 2">
            <a:extLst>
              <a:ext uri="{FF2B5EF4-FFF2-40B4-BE49-F238E27FC236}">
                <a16:creationId xmlns:a16="http://schemas.microsoft.com/office/drawing/2014/main" id="{09CF47EB-3D00-38AC-24E6-5FE5D12E6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772690"/>
              </p:ext>
            </p:extLst>
          </p:nvPr>
        </p:nvGraphicFramePr>
        <p:xfrm>
          <a:off x="5209562" y="2268633"/>
          <a:ext cx="5394940" cy="401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Picture 28" descr="A hand holding a seedling&#10;&#10;Description automatically generated with medium confidence">
            <a:extLst>
              <a:ext uri="{FF2B5EF4-FFF2-40B4-BE49-F238E27FC236}">
                <a16:creationId xmlns:a16="http://schemas.microsoft.com/office/drawing/2014/main" id="{21AAF74D-C451-436B-A2A9-C3185BF48F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402" r="4348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C17515-C1FC-421A-965B-9F47BA5655F5}"/>
              </a:ext>
            </a:extLst>
          </p:cNvPr>
          <p:cNvSpPr txBox="1"/>
          <p:nvPr/>
        </p:nvSpPr>
        <p:spPr>
          <a:xfrm>
            <a:off x="5205373" y="1748508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Mit der vorgeschlagenen PV-Anlage …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0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6176-2B30-47C2-8E05-1ABF7E4D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1FA5-4642-4AEE-ABA5-BEA82F119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2" y="2025016"/>
            <a:ext cx="4660151" cy="4622074"/>
          </a:xfrm>
        </p:spPr>
        <p:txBody>
          <a:bodyPr>
            <a:noAutofit/>
          </a:bodyPr>
          <a:lstStyle/>
          <a:p>
            <a:r>
              <a:rPr lang="de-DE" dirty="0"/>
              <a:t>Ziele</a:t>
            </a:r>
          </a:p>
          <a:p>
            <a:r>
              <a:rPr lang="de-DE" dirty="0"/>
              <a:t>Unsere Situation heute</a:t>
            </a:r>
          </a:p>
          <a:p>
            <a:r>
              <a:rPr lang="de-DE" dirty="0"/>
              <a:t>Unsere Vorgehensweise</a:t>
            </a:r>
          </a:p>
          <a:p>
            <a:r>
              <a:rPr lang="de-DE" dirty="0"/>
              <a:t>Vorschlag zur Technik</a:t>
            </a:r>
          </a:p>
          <a:p>
            <a:r>
              <a:rPr lang="de-DE" dirty="0"/>
              <a:t>Unser Beitrag zum Klimaschutz</a:t>
            </a:r>
          </a:p>
          <a:p>
            <a:r>
              <a:rPr lang="de-DE" dirty="0"/>
              <a:t>Zwei mögliche Betreibermodelle</a:t>
            </a:r>
          </a:p>
          <a:p>
            <a:r>
              <a:rPr lang="de-DE" dirty="0"/>
              <a:t>Rahmenbedingungen</a:t>
            </a:r>
          </a:p>
          <a:p>
            <a:r>
              <a:rPr lang="de-DE" dirty="0"/>
              <a:t>Kosten, Finanzierung, Unterm Strich</a:t>
            </a:r>
          </a:p>
          <a:p>
            <a:r>
              <a:rPr lang="de-DE" dirty="0"/>
              <a:t>Unsicherheiten</a:t>
            </a:r>
          </a:p>
          <a:p>
            <a:r>
              <a:rPr lang="de-DE" dirty="0"/>
              <a:t>Fazit</a:t>
            </a:r>
          </a:p>
        </p:txBody>
      </p:sp>
      <p:pic>
        <p:nvPicPr>
          <p:cNvPr id="5" name="Picture 4" descr="Ein abstraktes Muster mit Linien und Finanzsymbolen">
            <a:extLst>
              <a:ext uri="{FF2B5EF4-FFF2-40B4-BE49-F238E27FC236}">
                <a16:creationId xmlns:a16="http://schemas.microsoft.com/office/drawing/2014/main" id="{D18D4DBD-B7EB-C2A5-DFD1-F73374806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8" r="2428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2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B43ECA-2A3E-4958-8766-923FA54D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de-DE" dirty="0"/>
              <a:t>Ziele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4D2EC-DFAB-469A-9544-625F03775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079" y="2031800"/>
            <a:ext cx="5247043" cy="45351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b="1" dirty="0">
                <a:solidFill>
                  <a:srgbClr val="FFFF00"/>
                </a:solidFill>
              </a:rPr>
              <a:t>Aktiver Beitrag zum Klimaschutz durch mehr grünen Strom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Stabilere</a:t>
            </a:r>
            <a:r>
              <a:rPr lang="en-US" sz="2000" dirty="0"/>
              <a:t>, </a:t>
            </a:r>
            <a:r>
              <a:rPr lang="en-US" sz="2000" dirty="0" err="1"/>
              <a:t>geringere</a:t>
            </a:r>
            <a:r>
              <a:rPr lang="en-US" sz="2000" dirty="0"/>
              <a:t> </a:t>
            </a:r>
            <a:r>
              <a:rPr lang="en-US" sz="2000" dirty="0" err="1"/>
              <a:t>Stromkosten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de-DE" sz="2000" dirty="0"/>
              <a:t>Stromausfälle überbrücken</a:t>
            </a:r>
            <a:br>
              <a:rPr lang="de-DE" sz="2000" dirty="0"/>
            </a:br>
            <a:r>
              <a:rPr lang="de-DE" sz="16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de-DE" sz="1600" dirty="0">
                <a:solidFill>
                  <a:schemeClr val="tx1">
                    <a:lumMod val="75000"/>
                  </a:schemeClr>
                </a:solidFill>
              </a:rPr>
              <a:t> Nicht sinnvoll möglich</a:t>
            </a:r>
            <a:endParaRPr lang="de-DE" sz="20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Zu </a:t>
            </a:r>
            <a:r>
              <a:rPr lang="en-US" sz="2000" dirty="0" err="1"/>
              <a:t>beachten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Aufwand</a:t>
            </a:r>
            <a:r>
              <a:rPr lang="en-US" sz="2000" dirty="0"/>
              <a:t> muss </a:t>
            </a:r>
            <a:r>
              <a:rPr lang="en-US" sz="2000" dirty="0" err="1"/>
              <a:t>bewältigbar</a:t>
            </a:r>
            <a:r>
              <a:rPr lang="en-US" sz="2000" dirty="0"/>
              <a:t> sein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Win/Win für alle </a:t>
            </a:r>
            <a:r>
              <a:rPr lang="en-US" sz="2000" dirty="0" err="1"/>
              <a:t>Beteiligte</a:t>
            </a:r>
            <a:endParaRPr lang="en-US" sz="200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2" descr="Der Wald der Zukunft wird anders aussehen als heute - Forschung -  derStandard.de › Wissen und Gesellschaft">
            <a:extLst>
              <a:ext uri="{FF2B5EF4-FFF2-40B4-BE49-F238E27FC236}">
                <a16:creationId xmlns:a16="http://schemas.microsoft.com/office/drawing/2014/main" id="{472576C7-4AFF-01A8-CEA7-6791A1A29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1" r="22048" b="-2"/>
          <a:stretch/>
        </p:blipFill>
        <p:spPr bwMode="auto">
          <a:xfrm>
            <a:off x="0" y="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88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84AD-9673-480F-9E92-DBD052D4F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826207" cy="1320800"/>
          </a:xfrm>
        </p:spPr>
        <p:txBody>
          <a:bodyPr>
            <a:normAutofit/>
          </a:bodyPr>
          <a:lstStyle/>
          <a:p>
            <a:r>
              <a:rPr lang="de-DE" dirty="0"/>
              <a:t>Unsere Situation heute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571B08-1BA2-4A45-BA78-70B7E71FA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2" y="2079523"/>
            <a:ext cx="5478229" cy="44245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Wir beziehen grünen Strom von XXX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154.000 kWh pro Jahr</a:t>
            </a:r>
            <a:br>
              <a:rPr lang="de-DE" sz="2000" dirty="0"/>
            </a:br>
            <a:r>
              <a:rPr lang="de-DE" sz="2000" dirty="0"/>
              <a:t>davon 53.000 kWh für Allgemeinstrom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23 ¢/KWh im Geschäftstarif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35.400 € pro Jahr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Vertrag läuft Ende 2022 aus</a:t>
            </a:r>
          </a:p>
          <a:p>
            <a:pPr marL="0" indent="0">
              <a:lnSpc>
                <a:spcPct val="90000"/>
              </a:lnSpc>
              <a:buNone/>
            </a:pPr>
            <a:endParaRPr lang="de-DE" sz="20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>
                <a:solidFill>
                  <a:schemeClr val="tx1"/>
                </a:solidFill>
              </a:rPr>
              <a:t>Kabel zu PV-Modulen sind schon verlegt.</a:t>
            </a: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5" name="Picture 58" descr="Nahaufnahme von Grünklee">
            <a:extLst>
              <a:ext uri="{FF2B5EF4-FFF2-40B4-BE49-F238E27FC236}">
                <a16:creationId xmlns:a16="http://schemas.microsoft.com/office/drawing/2014/main" id="{AD49618B-A133-A423-87BE-8162E4BC4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7" r="3112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6" name="Isosceles Triangle 6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1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18F9-EDE1-4448-86AB-16B06A3D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88900"/>
            <a:ext cx="5106011" cy="1320800"/>
          </a:xfrm>
        </p:spPr>
        <p:txBody>
          <a:bodyPr>
            <a:normAutofit/>
          </a:bodyPr>
          <a:lstStyle/>
          <a:p>
            <a:r>
              <a:rPr lang="de-DE" dirty="0"/>
              <a:t>Unsere </a:t>
            </a:r>
            <a:br>
              <a:rPr lang="de-DE" dirty="0"/>
            </a:br>
            <a:r>
              <a:rPr lang="de-DE" dirty="0"/>
              <a:t>Vorgehensweise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8D665-2A07-4E7F-812C-E6A59740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763" y="1424214"/>
            <a:ext cx="5106012" cy="531948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Ziele formuliert</a:t>
            </a:r>
            <a:br>
              <a:rPr lang="de-DE" dirty="0"/>
            </a:br>
            <a:endParaRPr lang="de-DE" dirty="0"/>
          </a:p>
          <a:p>
            <a:pPr marL="0" indent="0">
              <a:lnSpc>
                <a:spcPct val="90000"/>
              </a:lnSpc>
              <a:buNone/>
            </a:pPr>
            <a:r>
              <a:rPr lang="de-DE" dirty="0"/>
              <a:t>Über Technik &amp; Kosten informiert </a:t>
            </a:r>
            <a:br>
              <a:rPr lang="de-DE" dirty="0"/>
            </a:b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(PV-Module, Speicher, E-Autos, Eigenverbrauch)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Internet-Recherchen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Angebot Breitling</a:t>
            </a:r>
          </a:p>
          <a:p>
            <a:pPr marL="0" indent="0">
              <a:lnSpc>
                <a:spcPct val="90000"/>
              </a:lnSpc>
              <a:buNone/>
            </a:pPr>
            <a:endParaRPr lang="de-DE" sz="1400" dirty="0"/>
          </a:p>
          <a:p>
            <a:pPr marL="0" indent="0">
              <a:lnSpc>
                <a:spcPct val="90000"/>
              </a:lnSpc>
              <a:buNone/>
            </a:pPr>
            <a:r>
              <a:rPr lang="de-DE" dirty="0"/>
              <a:t>Rechtliche und steuerliche Rahmenbedingungen ermittelt</a:t>
            </a:r>
            <a:br>
              <a:rPr lang="de-DE" dirty="0"/>
            </a:b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(WEG, EEG, Steuern, Förderungen, …)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Rechtsberatung zu Rücklagen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Kurzgutachten zu 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sz="1400" dirty="0"/>
          </a:p>
          <a:p>
            <a:pPr marL="0" indent="0">
              <a:lnSpc>
                <a:spcPct val="90000"/>
              </a:lnSpc>
              <a:buNone/>
            </a:pPr>
            <a:r>
              <a:rPr lang="de-DE" dirty="0"/>
              <a:t>Alle bekannten Finanzierungs- und Betreibermodelle analysiert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Energieagentur Freiburg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Nur 2 mögliche Betreibermodelle</a:t>
            </a:r>
          </a:p>
        </p:txBody>
      </p:sp>
      <p:pic>
        <p:nvPicPr>
          <p:cNvPr id="3074" name="Picture 2" descr="Weitere Weggefährt*innen herzlich willkommen: Unser Weg 2019-Jahresgruppe  gestartet! - Make World Wonder">
            <a:extLst>
              <a:ext uri="{FF2B5EF4-FFF2-40B4-BE49-F238E27FC236}">
                <a16:creationId xmlns:a16="http://schemas.microsoft.com/office/drawing/2014/main" id="{91AEC28B-20E9-475F-A18D-6B69AA9B4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3" r="20664" b="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Isosceles Triangle 19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9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7D13-FC25-4142-88F9-38FB778D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897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Photovoltaik</a:t>
            </a:r>
            <a:br>
              <a:rPr lang="de-DE" dirty="0"/>
            </a:br>
            <a:r>
              <a:rPr lang="de-DE" sz="2400" dirty="0"/>
              <a:t>wandelt Sonnenstrahlung in Strom um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F23A52-4334-9DAC-477C-D55E4F1372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6937" y="2160588"/>
            <a:ext cx="5605063" cy="3773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09805-79E3-D7AC-490C-C3850A56D244}"/>
              </a:ext>
            </a:extLst>
          </p:cNvPr>
          <p:cNvSpPr txBox="1"/>
          <p:nvPr/>
        </p:nvSpPr>
        <p:spPr>
          <a:xfrm>
            <a:off x="6586937" y="5934075"/>
            <a:ext cx="3218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In Realität ist die Westseite niedriger.</a:t>
            </a:r>
            <a:endParaRPr lang="en-US" sz="1400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8462646-74EC-70AF-55C8-0C9EEC5BD5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8743733"/>
              </p:ext>
            </p:extLst>
          </p:nvPr>
        </p:nvGraphicFramePr>
        <p:xfrm>
          <a:off x="677334" y="2160588"/>
          <a:ext cx="5752041" cy="2875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65">
                  <a:extLst>
                    <a:ext uri="{9D8B030D-6E8A-4147-A177-3AD203B41FA5}">
                      <a16:colId xmlns:a16="http://schemas.microsoft.com/office/drawing/2014/main" val="4105137721"/>
                    </a:ext>
                  </a:extLst>
                </a:gridCol>
                <a:gridCol w="1920735">
                  <a:extLst>
                    <a:ext uri="{9D8B030D-6E8A-4147-A177-3AD203B41FA5}">
                      <a16:colId xmlns:a16="http://schemas.microsoft.com/office/drawing/2014/main" val="293612227"/>
                    </a:ext>
                  </a:extLst>
                </a:gridCol>
                <a:gridCol w="1902441">
                  <a:extLst>
                    <a:ext uri="{9D8B030D-6E8A-4147-A177-3AD203B41FA5}">
                      <a16:colId xmlns:a16="http://schemas.microsoft.com/office/drawing/2014/main" val="3468719301"/>
                    </a:ext>
                  </a:extLst>
                </a:gridCol>
              </a:tblGrid>
              <a:tr h="44037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Kleine Lösung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Große Lösung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044392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de-DE" sz="1600" dirty="0"/>
                        <a:t>PV-Module auf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Haus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Haus 1 + 2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12329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Leistung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58 kWp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89 kWp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+55 %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7566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de-DE" sz="1600" dirty="0"/>
                        <a:t>Erzeugte Energie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46.700 kWh/Jahr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72.400 kWh/Jahr</a:t>
                      </a:r>
                    </a:p>
                    <a:p>
                      <a:pPr algn="ctr"/>
                      <a:r>
                        <a:rPr lang="de-DE" sz="1200" dirty="0"/>
                        <a:t>+55 %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2687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de-DE" sz="1600" dirty="0"/>
                        <a:t>Eigenverbrauch 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31.400 kWh/</a:t>
                      </a:r>
                      <a:r>
                        <a:rPr lang="en-US" sz="1600" dirty="0" err="1"/>
                        <a:t>Jahr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37.100 kWh/Jahr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8972"/>
                  </a:ext>
                </a:extLst>
              </a:tr>
              <a:tr h="440372">
                <a:tc>
                  <a:txBody>
                    <a:bodyPr/>
                    <a:lstStyle/>
                    <a:p>
                      <a:r>
                        <a:rPr lang="de-DE" sz="1600" dirty="0"/>
                        <a:t>Kosten (2)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71.000 €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Angebot XXX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110.000 €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Angebot XXX + 55 %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644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5F37C3-B473-3194-00B2-3916BE337825}"/>
              </a:ext>
            </a:extLst>
          </p:cNvPr>
          <p:cNvSpPr txBox="1"/>
          <p:nvPr/>
        </p:nvSpPr>
        <p:spPr>
          <a:xfrm>
            <a:off x="677334" y="5718632"/>
            <a:ext cx="479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(1) Weniger Eigenverbrauch als Allgemeinstrom</a:t>
            </a:r>
          </a:p>
          <a:p>
            <a:r>
              <a:rPr lang="de-DE" sz="1400" dirty="0"/>
              <a:t>(2) Netto, Inklusive 20 Jahre Garantie auf Wechselrichter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675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49F480-779C-9811-80C2-47CC02976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77240"/>
            <a:ext cx="6155266" cy="569213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Aufgrund unseres günstigen zeitlichen Lastverlaufs benötigen wir keinen Stromspeicher.</a:t>
            </a:r>
          </a:p>
          <a:p>
            <a:pPr>
              <a:lnSpc>
                <a:spcPct val="90000"/>
              </a:lnSpc>
            </a:pPr>
            <a:r>
              <a:rPr lang="de-DE" sz="1400" dirty="0"/>
              <a:t>xxx Simulation vergleicht Lastverlauf mit Sonnenstunden</a:t>
            </a:r>
          </a:p>
          <a:p>
            <a:pPr marL="0" indent="0">
              <a:lnSpc>
                <a:spcPct val="90000"/>
              </a:lnSpc>
              <a:buNone/>
            </a:pPr>
            <a:endParaRPr lang="de-DE" dirty="0"/>
          </a:p>
          <a:p>
            <a:pPr marL="0" indent="0">
              <a:lnSpc>
                <a:spcPct val="90000"/>
              </a:lnSpc>
              <a:buNone/>
            </a:pPr>
            <a:r>
              <a:rPr lang="de-DE" dirty="0"/>
              <a:t>Ein Stromspeicher kostet in unserem Fall (noch) mehr als er durch mehr Eigenverbrauch einspart.</a:t>
            </a:r>
          </a:p>
          <a:p>
            <a:pPr marL="0" indent="0">
              <a:lnSpc>
                <a:spcPct val="90000"/>
              </a:lnSpc>
              <a:buNone/>
            </a:pPr>
            <a:endParaRPr lang="de-DE" dirty="0"/>
          </a:p>
          <a:p>
            <a:pPr marL="0" indent="0">
              <a:lnSpc>
                <a:spcPct val="90000"/>
              </a:lnSpc>
              <a:buNone/>
            </a:pPr>
            <a:r>
              <a:rPr lang="de-DE" dirty="0"/>
              <a:t>Daher können wir auch keinen Stromspeicher zur Überbrückung von Stromausfällen nutzen.</a:t>
            </a:r>
          </a:p>
          <a:p>
            <a:pPr marL="0" indent="0">
              <a:lnSpc>
                <a:spcPct val="90000"/>
              </a:lnSpc>
              <a:buNone/>
            </a:pPr>
            <a:endParaRPr lang="de-DE" dirty="0"/>
          </a:p>
          <a:p>
            <a:pPr marL="0" indent="0">
              <a:lnSpc>
                <a:spcPct val="90000"/>
              </a:lnSpc>
              <a:buNone/>
            </a:pPr>
            <a:r>
              <a:rPr lang="de-DE" dirty="0"/>
              <a:t>Perspektive </a:t>
            </a:r>
            <a:br>
              <a:rPr lang="de-DE" dirty="0"/>
            </a:br>
            <a:r>
              <a:rPr lang="de-DE" sz="1400" dirty="0"/>
              <a:t>für mehr Eigenverbrauch und zur Überbrückung von Stromausfällen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/>
              <a:t>In Zukunft billigere Stromspeicher nachrüsten</a:t>
            </a:r>
          </a:p>
          <a:p>
            <a:pPr>
              <a:lnSpc>
                <a:spcPct val="90000"/>
              </a:lnSpc>
            </a:pPr>
            <a:r>
              <a:rPr lang="de-DE" dirty="0"/>
              <a:t>E-Autos nutzen (V2H)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3B3DD-7F8B-50DD-140A-ADE3E639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de-DE" sz="2500">
                <a:solidFill>
                  <a:schemeClr val="bg1"/>
                </a:solidFill>
              </a:rPr>
              <a:t>Kein Speicher </a:t>
            </a:r>
            <a:br>
              <a:rPr lang="de-DE" sz="2500">
                <a:solidFill>
                  <a:schemeClr val="bg1"/>
                </a:solidFill>
              </a:rPr>
            </a:br>
            <a:r>
              <a:rPr lang="de-DE" sz="2500">
                <a:solidFill>
                  <a:schemeClr val="bg1"/>
                </a:solidFill>
                <a:sym typeface="Wingdings" panose="05000000000000000000" pitchFamily="2" charset="2"/>
              </a:rPr>
              <a:t> Keine Notstromversorgung</a:t>
            </a:r>
            <a:endParaRPr lang="en-US" sz="2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834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2090</Words>
  <Application>Microsoft Office PowerPoint</Application>
  <PresentationFormat>Widescreen</PresentationFormat>
  <Paragraphs>362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Facet</vt:lpstr>
      <vt:lpstr>Photovoltaik Anlage  für StadtWerk</vt:lpstr>
      <vt:lpstr>Zahlen sind nicht mehr gültig! Dennoch ein gültiges Beispiel zur Meinungsbildung</vt:lpstr>
      <vt:lpstr>Fazit</vt:lpstr>
      <vt:lpstr>Agenda</vt:lpstr>
      <vt:lpstr>Ziele</vt:lpstr>
      <vt:lpstr>Unsere Situation heute</vt:lpstr>
      <vt:lpstr>Unsere  Vorgehensweise</vt:lpstr>
      <vt:lpstr>Photovoltaik wandelt Sonnenstrahlung in Strom um</vt:lpstr>
      <vt:lpstr>Kein Speicher   Keine Notstromversorgung</vt:lpstr>
      <vt:lpstr>Beitrag zum Klimaschutz Große Lösung</vt:lpstr>
      <vt:lpstr>Zwei mögliche Betreibermodelle</vt:lpstr>
      <vt:lpstr>Steuerliche Rahmenbedingungen</vt:lpstr>
      <vt:lpstr>Wohnungseigentumsgesetz</vt:lpstr>
      <vt:lpstr>Nebenkostenabrechnung</vt:lpstr>
      <vt:lpstr>PV-Strom kostet uns anfangs 19,8 ¢/kWh</vt:lpstr>
      <vt:lpstr>Finanzierung Einzige gefundene Möglichkeit</vt:lpstr>
      <vt:lpstr>Unterm Strich bleibt immer etwas übrig</vt:lpstr>
      <vt:lpstr>Zwei Alternativen Mehr Kosten sparen oder mehr Klimaschutz?</vt:lpstr>
      <vt:lpstr>Mieter und Vermieter</vt:lpstr>
      <vt:lpstr>Unsicherheiten Trotz gründlicher Untersuchungen</vt:lpstr>
      <vt:lpstr>Fazit</vt:lpstr>
      <vt:lpstr>Fragen?</vt:lpstr>
      <vt:lpstr>Beschlussfassung</vt:lpstr>
      <vt:lpstr>Backup Material</vt:lpstr>
      <vt:lpstr>Alternativen - auch mit Speicher</vt:lpstr>
      <vt:lpstr>Stromspeicher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 PV: Photovoltaik für StadtWerk</dc:title>
  <dc:creator>Jochen Rivoir</dc:creator>
  <cp:lastModifiedBy>Jochen Rivoir</cp:lastModifiedBy>
  <cp:revision>152</cp:revision>
  <dcterms:created xsi:type="dcterms:W3CDTF">2022-03-08T08:42:15Z</dcterms:created>
  <dcterms:modified xsi:type="dcterms:W3CDTF">2023-12-16T16:15:13Z</dcterms:modified>
</cp:coreProperties>
</file>